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6" r:id="rId2"/>
  </p:sldIdLst>
  <p:sldSz cx="51206400" cy="32918400"/>
  <p:notesSz cx="6858000" cy="9144000"/>
  <p:defaultTextStyle>
    <a:defPPr>
      <a:defRPr lang="en-US"/>
    </a:defPPr>
    <a:lvl1pPr marL="0" algn="l" defTabSz="1984405" rtl="0" eaLnBrk="1" latinLnBrk="0" hangingPunct="1">
      <a:defRPr sz="7793" kern="1200">
        <a:solidFill>
          <a:schemeClr val="tx1"/>
        </a:solidFill>
        <a:latin typeface="+mn-lt"/>
        <a:ea typeface="+mn-ea"/>
        <a:cs typeface="+mn-cs"/>
      </a:defRPr>
    </a:lvl1pPr>
    <a:lvl2pPr marL="1984405" algn="l" defTabSz="1984405" rtl="0" eaLnBrk="1" latinLnBrk="0" hangingPunct="1">
      <a:defRPr sz="7793" kern="1200">
        <a:solidFill>
          <a:schemeClr val="tx1"/>
        </a:solidFill>
        <a:latin typeface="+mn-lt"/>
        <a:ea typeface="+mn-ea"/>
        <a:cs typeface="+mn-cs"/>
      </a:defRPr>
    </a:lvl2pPr>
    <a:lvl3pPr marL="3968818" algn="l" defTabSz="1984405" rtl="0" eaLnBrk="1" latinLnBrk="0" hangingPunct="1">
      <a:defRPr sz="7793" kern="1200">
        <a:solidFill>
          <a:schemeClr val="tx1"/>
        </a:solidFill>
        <a:latin typeface="+mn-lt"/>
        <a:ea typeface="+mn-ea"/>
        <a:cs typeface="+mn-cs"/>
      </a:defRPr>
    </a:lvl3pPr>
    <a:lvl4pPr marL="5953228" algn="l" defTabSz="1984405" rtl="0" eaLnBrk="1" latinLnBrk="0" hangingPunct="1">
      <a:defRPr sz="7793" kern="1200">
        <a:solidFill>
          <a:schemeClr val="tx1"/>
        </a:solidFill>
        <a:latin typeface="+mn-lt"/>
        <a:ea typeface="+mn-ea"/>
        <a:cs typeface="+mn-cs"/>
      </a:defRPr>
    </a:lvl4pPr>
    <a:lvl5pPr marL="7937641" algn="l" defTabSz="1984405" rtl="0" eaLnBrk="1" latinLnBrk="0" hangingPunct="1">
      <a:defRPr sz="7793" kern="1200">
        <a:solidFill>
          <a:schemeClr val="tx1"/>
        </a:solidFill>
        <a:latin typeface="+mn-lt"/>
        <a:ea typeface="+mn-ea"/>
        <a:cs typeface="+mn-cs"/>
      </a:defRPr>
    </a:lvl5pPr>
    <a:lvl6pPr marL="9922050" algn="l" defTabSz="1984405" rtl="0" eaLnBrk="1" latinLnBrk="0" hangingPunct="1">
      <a:defRPr sz="7793" kern="1200">
        <a:solidFill>
          <a:schemeClr val="tx1"/>
        </a:solidFill>
        <a:latin typeface="+mn-lt"/>
        <a:ea typeface="+mn-ea"/>
        <a:cs typeface="+mn-cs"/>
      </a:defRPr>
    </a:lvl6pPr>
    <a:lvl7pPr marL="11906455" algn="l" defTabSz="1984405" rtl="0" eaLnBrk="1" latinLnBrk="0" hangingPunct="1">
      <a:defRPr sz="7793" kern="1200">
        <a:solidFill>
          <a:schemeClr val="tx1"/>
        </a:solidFill>
        <a:latin typeface="+mn-lt"/>
        <a:ea typeface="+mn-ea"/>
        <a:cs typeface="+mn-cs"/>
      </a:defRPr>
    </a:lvl7pPr>
    <a:lvl8pPr marL="13890869" algn="l" defTabSz="1984405" rtl="0" eaLnBrk="1" latinLnBrk="0" hangingPunct="1">
      <a:defRPr sz="7793" kern="1200">
        <a:solidFill>
          <a:schemeClr val="tx1"/>
        </a:solidFill>
        <a:latin typeface="+mn-lt"/>
        <a:ea typeface="+mn-ea"/>
        <a:cs typeface="+mn-cs"/>
      </a:defRPr>
    </a:lvl8pPr>
    <a:lvl9pPr marL="15875274" algn="l" defTabSz="1984405" rtl="0" eaLnBrk="1" latinLnBrk="0" hangingPunct="1">
      <a:defRPr sz="7793"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10368" userDrawn="1">
          <p15:clr>
            <a:srgbClr val="A4A3A4"/>
          </p15:clr>
        </p15:guide>
        <p15:guide id="2" pos="16128" userDrawn="1">
          <p15:clr>
            <a:srgbClr val="A4A3A4"/>
          </p15:clr>
        </p15:guide>
      </p15:sldGuideLst>
    </p:ext>
    <p:ext uri="{2D200454-40CA-4A62-9FC3-DE9A4176ACB9}">
      <p15:notesGuideLst xmlns:mc="http://schemas.openxmlformats.org/markup-compatibility/2006" xmlns:mv="urn:schemas-microsoft-com:mac:vml"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28"/>
    <a:srgbClr val="DAD790"/>
    <a:srgbClr val="2E9541"/>
    <a:srgbClr val="F37827"/>
    <a:srgbClr val="81C243"/>
    <a:srgbClr val="FDBC3C"/>
    <a:srgbClr val="00A4C7"/>
    <a:srgbClr val="D9782C"/>
    <a:srgbClr val="5C9447"/>
    <a:srgbClr val="D04D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18" autoAdjust="0"/>
    <p:restoredTop sz="94699" autoAdjust="0"/>
  </p:normalViewPr>
  <p:slideViewPr>
    <p:cSldViewPr snapToGrid="0" snapToObjects="1">
      <p:cViewPr varScale="1">
        <p:scale>
          <a:sx n="20" d="100"/>
          <a:sy n="20" d="100"/>
        </p:scale>
        <p:origin x="-664" y="-120"/>
      </p:cViewPr>
      <p:guideLst>
        <p:guide orient="horz" pos="10368"/>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1" d="100"/>
        <a:sy n="161" d="100"/>
      </p:scale>
      <p:origin x="0" y="0"/>
    </p:cViewPr>
  </p:sorterViewPr>
  <p:notesViewPr>
    <p:cSldViewPr snapToGrid="0" snapToObjects="1">
      <p:cViewPr varScale="1">
        <p:scale>
          <a:sx n="143" d="100"/>
          <a:sy n="143" d="100"/>
        </p:scale>
        <p:origin x="3720" y="216"/>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54A1A-7AD8-9043-B73C-5F273BF3337D}" type="datetimeFigureOut">
              <a:rPr lang="en-US" smtClean="0"/>
              <a:pPr/>
              <a:t>9/30/20</a:t>
            </a:fld>
            <a:endParaRPr lang="en-US"/>
          </a:p>
        </p:txBody>
      </p:sp>
      <p:sp>
        <p:nvSpPr>
          <p:cNvPr id="4" name="Slide Image Placeholder 3"/>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B18F5-F84F-0E42-92B0-1A209486C444}" type="slidenum">
              <a:rPr lang="en-US" smtClean="0"/>
              <a:pPr/>
              <a:t>‹#›</a:t>
            </a:fld>
            <a:endParaRPr lang="en-US"/>
          </a:p>
        </p:txBody>
      </p:sp>
    </p:spTree>
    <p:extLst>
      <p:ext uri="{BB962C8B-B14F-4D97-AF65-F5344CB8AC3E}">
        <p14:creationId xmlns:p14="http://schemas.microsoft.com/office/powerpoint/2010/main" val="1767052683"/>
      </p:ext>
    </p:extLst>
  </p:cSld>
  <p:clrMap bg1="lt1" tx1="dk1" bg2="lt2" tx2="dk2" accent1="accent1" accent2="accent2" accent3="accent3" accent4="accent4" accent5="accent5" accent6="accent6" hlink="hlink" folHlink="folHlink"/>
  <p:notesStyle>
    <a:lvl1pPr marL="0" algn="l" defTabSz="3562868" rtl="0" eaLnBrk="1" latinLnBrk="0" hangingPunct="1">
      <a:defRPr sz="4676" kern="1200">
        <a:solidFill>
          <a:schemeClr val="tx1"/>
        </a:solidFill>
        <a:latin typeface="+mn-lt"/>
        <a:ea typeface="+mn-ea"/>
        <a:cs typeface="+mn-cs"/>
      </a:defRPr>
    </a:lvl1pPr>
    <a:lvl2pPr marL="1781434" algn="l" defTabSz="3562868" rtl="0" eaLnBrk="1" latinLnBrk="0" hangingPunct="1">
      <a:defRPr sz="4676" kern="1200">
        <a:solidFill>
          <a:schemeClr val="tx1"/>
        </a:solidFill>
        <a:latin typeface="+mn-lt"/>
        <a:ea typeface="+mn-ea"/>
        <a:cs typeface="+mn-cs"/>
      </a:defRPr>
    </a:lvl2pPr>
    <a:lvl3pPr marL="3562868" algn="l" defTabSz="3562868" rtl="0" eaLnBrk="1" latinLnBrk="0" hangingPunct="1">
      <a:defRPr sz="4676" kern="1200">
        <a:solidFill>
          <a:schemeClr val="tx1"/>
        </a:solidFill>
        <a:latin typeface="+mn-lt"/>
        <a:ea typeface="+mn-ea"/>
        <a:cs typeface="+mn-cs"/>
      </a:defRPr>
    </a:lvl3pPr>
    <a:lvl4pPr marL="5344302" algn="l" defTabSz="3562868" rtl="0" eaLnBrk="1" latinLnBrk="0" hangingPunct="1">
      <a:defRPr sz="4676" kern="1200">
        <a:solidFill>
          <a:schemeClr val="tx1"/>
        </a:solidFill>
        <a:latin typeface="+mn-lt"/>
        <a:ea typeface="+mn-ea"/>
        <a:cs typeface="+mn-cs"/>
      </a:defRPr>
    </a:lvl4pPr>
    <a:lvl5pPr marL="7125736" algn="l" defTabSz="3562868" rtl="0" eaLnBrk="1" latinLnBrk="0" hangingPunct="1">
      <a:defRPr sz="4676" kern="1200">
        <a:solidFill>
          <a:schemeClr val="tx1"/>
        </a:solidFill>
        <a:latin typeface="+mn-lt"/>
        <a:ea typeface="+mn-ea"/>
        <a:cs typeface="+mn-cs"/>
      </a:defRPr>
    </a:lvl5pPr>
    <a:lvl6pPr marL="8907170" algn="l" defTabSz="3562868" rtl="0" eaLnBrk="1" latinLnBrk="0" hangingPunct="1">
      <a:defRPr sz="4676" kern="1200">
        <a:solidFill>
          <a:schemeClr val="tx1"/>
        </a:solidFill>
        <a:latin typeface="+mn-lt"/>
        <a:ea typeface="+mn-ea"/>
        <a:cs typeface="+mn-cs"/>
      </a:defRPr>
    </a:lvl6pPr>
    <a:lvl7pPr marL="10688604" algn="l" defTabSz="3562868" rtl="0" eaLnBrk="1" latinLnBrk="0" hangingPunct="1">
      <a:defRPr sz="4676" kern="1200">
        <a:solidFill>
          <a:schemeClr val="tx1"/>
        </a:solidFill>
        <a:latin typeface="+mn-lt"/>
        <a:ea typeface="+mn-ea"/>
        <a:cs typeface="+mn-cs"/>
      </a:defRPr>
    </a:lvl7pPr>
    <a:lvl8pPr marL="12470039" algn="l" defTabSz="3562868" rtl="0" eaLnBrk="1" latinLnBrk="0" hangingPunct="1">
      <a:defRPr sz="4676" kern="1200">
        <a:solidFill>
          <a:schemeClr val="tx1"/>
        </a:solidFill>
        <a:latin typeface="+mn-lt"/>
        <a:ea typeface="+mn-ea"/>
        <a:cs typeface="+mn-cs"/>
      </a:defRPr>
    </a:lvl8pPr>
    <a:lvl9pPr marL="14251473" algn="l" defTabSz="3562868" rtl="0" eaLnBrk="1" latinLnBrk="0" hangingPunct="1">
      <a:defRPr sz="46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BB18F5-F84F-0E42-92B0-1A209486C444}" type="slidenum">
              <a:rPr lang="en-US" smtClean="0"/>
              <a:pPr/>
              <a:t>1</a:t>
            </a:fld>
            <a:endParaRPr lang="en-US"/>
          </a:p>
        </p:txBody>
      </p:sp>
    </p:spTree>
    <p:extLst>
      <p:ext uri="{BB962C8B-B14F-4D97-AF65-F5344CB8AC3E}">
        <p14:creationId xmlns:p14="http://schemas.microsoft.com/office/powerpoint/2010/main" val="402995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30" name="Title Placeholder 1"/>
          <p:cNvSpPr>
            <a:spLocks noGrp="1"/>
          </p:cNvSpPr>
          <p:nvPr>
            <p:ph type="title" hasCustomPrompt="1"/>
          </p:nvPr>
        </p:nvSpPr>
        <p:spPr>
          <a:xfrm>
            <a:off x="20721426" y="1574799"/>
            <a:ext cx="15891150" cy="2239183"/>
          </a:xfrm>
          <a:prstGeom prst="rect">
            <a:avLst/>
          </a:prstGeom>
        </p:spPr>
        <p:txBody>
          <a:bodyPr vert="horz" lIns="54864" tIns="54864" rIns="54864" bIns="50929" rtlCol="0" anchor="t" anchorCtr="0">
            <a:normAutofit/>
          </a:bodyPr>
          <a:lstStyle/>
          <a:p>
            <a:r>
              <a:rPr lang="en-US" dirty="0"/>
              <a:t>TITLE OF RESEARCH</a:t>
            </a:r>
          </a:p>
        </p:txBody>
      </p:sp>
      <p:sp>
        <p:nvSpPr>
          <p:cNvPr id="33" name="Text Placeholder 32"/>
          <p:cNvSpPr>
            <a:spLocks noGrp="1"/>
          </p:cNvSpPr>
          <p:nvPr>
            <p:ph type="body" sz="quarter" idx="10" hasCustomPrompt="1"/>
          </p:nvPr>
        </p:nvSpPr>
        <p:spPr>
          <a:xfrm>
            <a:off x="37429440" y="1574799"/>
            <a:ext cx="6022848" cy="2239183"/>
          </a:xfrm>
          <a:prstGeom prst="rect">
            <a:avLst/>
          </a:prstGeom>
        </p:spPr>
        <p:txBody>
          <a:bodyPr/>
          <a:lstStyle>
            <a:lvl1pPr>
              <a:defRPr sz="3600">
                <a:solidFill>
                  <a:schemeClr val="tx1"/>
                </a:solidFill>
              </a:defRPr>
            </a:lvl1pPr>
          </a:lstStyle>
          <a:p>
            <a:pPr lvl="0"/>
            <a:r>
              <a:rPr lang="en-US" dirty="0"/>
              <a:t>Author No. 1</a:t>
            </a:r>
            <a:br>
              <a:rPr lang="en-US" dirty="0"/>
            </a:br>
            <a:r>
              <a:rPr lang="en-US" dirty="0"/>
              <a:t>Title</a:t>
            </a:r>
          </a:p>
        </p:txBody>
      </p:sp>
      <p:sp>
        <p:nvSpPr>
          <p:cNvPr id="34" name="Text Placeholder 32"/>
          <p:cNvSpPr>
            <a:spLocks noGrp="1"/>
          </p:cNvSpPr>
          <p:nvPr>
            <p:ph type="body" sz="quarter" idx="11" hasCustomPrompt="1"/>
          </p:nvPr>
        </p:nvSpPr>
        <p:spPr>
          <a:xfrm>
            <a:off x="44269152" y="1574799"/>
            <a:ext cx="6022848" cy="2239183"/>
          </a:xfrm>
          <a:prstGeom prst="rect">
            <a:avLst/>
          </a:prstGeom>
        </p:spPr>
        <p:txBody>
          <a:bodyPr/>
          <a:lstStyle>
            <a:lvl1pPr>
              <a:defRPr sz="3600">
                <a:solidFill>
                  <a:schemeClr val="tx1"/>
                </a:solidFill>
              </a:defRPr>
            </a:lvl1pPr>
          </a:lstStyle>
          <a:p>
            <a:pPr lvl="0"/>
            <a:r>
              <a:rPr lang="en-US" dirty="0"/>
              <a:t>Author No. 2</a:t>
            </a:r>
            <a:br>
              <a:rPr lang="en-US" dirty="0"/>
            </a:br>
            <a:r>
              <a:rPr lang="en-US" dirty="0"/>
              <a:t>Title</a:t>
            </a:r>
          </a:p>
        </p:txBody>
      </p:sp>
      <p:pic>
        <p:nvPicPr>
          <p:cNvPr id="6" name="Picture 5">
            <a:extLst>
              <a:ext uri="{FF2B5EF4-FFF2-40B4-BE49-F238E27FC236}">
                <a16:creationId xmlns:mc="http://schemas.openxmlformats.org/markup-compatibility/2006" xmlns:mv="urn:schemas-microsoft-com:mac:vml" xmlns:a16="http://schemas.microsoft.com/office/drawing/2014/main" xmlns="" id="{8956C4B2-A3A7-424B-8F0D-16C6DB36038F}"/>
              </a:ext>
            </a:extLst>
          </p:cNvPr>
          <p:cNvPicPr>
            <a:picLocks noChangeAspect="1"/>
          </p:cNvPicPr>
          <p:nvPr userDrawn="1"/>
        </p:nvPicPr>
        <p:blipFill>
          <a:blip r:embed="rId2"/>
          <a:stretch>
            <a:fillRect/>
          </a:stretch>
        </p:blipFill>
        <p:spPr>
          <a:xfrm>
            <a:off x="914400" y="1300557"/>
            <a:ext cx="10156371" cy="2253541"/>
          </a:xfrm>
          <a:prstGeom prst="rect">
            <a:avLst/>
          </a:prstGeom>
        </p:spPr>
      </p:pic>
    </p:spTree>
    <p:extLst>
      <p:ext uri="{BB962C8B-B14F-4D97-AF65-F5344CB8AC3E}">
        <p14:creationId xmlns:p14="http://schemas.microsoft.com/office/powerpoint/2010/main" val="16189083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v="urn:schemas-microsoft-com:mac:vml">
      <p:transition>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914400" y="30565893"/>
            <a:ext cx="49377600" cy="1557383"/>
          </a:xfrm>
          <a:prstGeom prst="rect">
            <a:avLst/>
          </a:prstGeom>
          <a:solidFill>
            <a:schemeClr val="tx2"/>
          </a:solidFill>
          <a:ln>
            <a:noFill/>
          </a:ln>
          <a:effectLst>
            <a:reflection blurRad="6350" stA="52000" endA="300" endPos="35000" dir="5400000" sy="-100000" algn="bl" rotWithShape="0"/>
          </a:effectLst>
          <a:scene3d>
            <a:camera prst="orthographicFront"/>
            <a:lightRig rig="threePt" dir="t">
              <a:rot lat="0" lon="0" rev="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965733437"/>
      </p:ext>
    </p:extLst>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p14:dur="300">
        <p:fade/>
      </p:transition>
    </mc:Choice>
    <mc:Fallback xmlns="" xmlns:mv="urn:schemas-microsoft-com:mac:vml">
      <p:transition>
        <p:fade/>
      </p:transition>
    </mc:Fallback>
  </mc:AlternateContent>
  <p:txStyles>
    <p:titleStyle>
      <a:lvl1pPr algn="l" defTabSz="509249" rtl="0" eaLnBrk="1" latinLnBrk="0" hangingPunct="1">
        <a:spcBef>
          <a:spcPct val="0"/>
        </a:spcBef>
        <a:buNone/>
        <a:defRPr sz="8000" kern="1200" cap="all" baseline="0">
          <a:solidFill>
            <a:schemeClr val="tx2"/>
          </a:solidFill>
          <a:latin typeface="Franklin Gothic Medium" charset="0"/>
          <a:ea typeface="Franklin Gothic Medium" charset="0"/>
          <a:cs typeface="Franklin Gothic Medium" charset="0"/>
        </a:defRPr>
      </a:lvl1pPr>
    </p:titleStyle>
    <p:bodyStyle>
      <a:lvl1pPr marL="0" marR="0" indent="0" algn="l" defTabSz="4807092" rtl="0" eaLnBrk="1" fontAlgn="auto" latinLnBrk="0" hangingPunct="1">
        <a:lnSpc>
          <a:spcPct val="100000"/>
        </a:lnSpc>
        <a:spcBef>
          <a:spcPts val="0"/>
        </a:spcBef>
        <a:spcAft>
          <a:spcPts val="0"/>
        </a:spcAft>
        <a:buClrTx/>
        <a:buSzTx/>
        <a:buFontTx/>
        <a:buNone/>
        <a:tabLst/>
        <a:defRPr sz="1800" b="0" kern="1200">
          <a:solidFill>
            <a:schemeClr val="tx1"/>
          </a:solidFill>
          <a:latin typeface="Franklin Gothic Book" charset="0"/>
          <a:ea typeface="Franklin Gothic Book" charset="0"/>
          <a:cs typeface="Franklin Gothic Book" charset="0"/>
        </a:defRPr>
      </a:lvl1pPr>
      <a:lvl2pPr marL="827531" indent="-318282" algn="l" defTabSz="509249" rtl="0" eaLnBrk="1" latinLnBrk="0" hangingPunct="1">
        <a:spcBef>
          <a:spcPct val="20000"/>
        </a:spcBef>
        <a:spcAft>
          <a:spcPts val="600"/>
        </a:spcAft>
        <a:buFont typeface="Arial"/>
        <a:buChar char="–"/>
        <a:defRPr sz="1600" b="0" kern="1200">
          <a:solidFill>
            <a:schemeClr val="tx1"/>
          </a:solidFill>
          <a:latin typeface="Franklin Gothic Book" charset="0"/>
          <a:ea typeface="Franklin Gothic Book" charset="0"/>
          <a:cs typeface="Franklin Gothic Book" charset="0"/>
        </a:defRPr>
      </a:lvl2pPr>
      <a:lvl3pPr marL="1273126" indent="-254625" algn="l" defTabSz="509249" rtl="0" eaLnBrk="1" latinLnBrk="0" hangingPunct="1">
        <a:spcBef>
          <a:spcPct val="20000"/>
        </a:spcBef>
        <a:spcAft>
          <a:spcPts val="600"/>
        </a:spcAft>
        <a:buFont typeface="Arial"/>
        <a:buChar char="•"/>
        <a:defRPr sz="1400" b="0" kern="1200">
          <a:solidFill>
            <a:schemeClr val="tx1"/>
          </a:solidFill>
          <a:latin typeface="Franklin Gothic Book" charset="0"/>
          <a:ea typeface="Franklin Gothic Book" charset="0"/>
          <a:cs typeface="Franklin Gothic Book" charset="0"/>
        </a:defRPr>
      </a:lvl3pPr>
      <a:lvl4pPr marL="1782376" indent="-254625" algn="l" defTabSz="509249" rtl="0" eaLnBrk="1" latinLnBrk="0" hangingPunct="1">
        <a:spcBef>
          <a:spcPct val="20000"/>
        </a:spcBef>
        <a:spcAft>
          <a:spcPts val="600"/>
        </a:spcAft>
        <a:buFont typeface="Arial"/>
        <a:buChar char="–"/>
        <a:defRPr sz="1200" b="0" kern="1200">
          <a:solidFill>
            <a:schemeClr val="tx1"/>
          </a:solidFill>
          <a:latin typeface="Franklin Gothic Book" charset="0"/>
          <a:ea typeface="Franklin Gothic Book" charset="0"/>
          <a:cs typeface="Franklin Gothic Book" charset="0"/>
        </a:defRPr>
      </a:lvl4pPr>
      <a:lvl5pPr marL="2291627" indent="-254625" algn="l" defTabSz="509249" rtl="0" eaLnBrk="1" latinLnBrk="0" hangingPunct="1">
        <a:spcBef>
          <a:spcPct val="20000"/>
        </a:spcBef>
        <a:buFont typeface="Arial"/>
        <a:buChar char="»"/>
        <a:defRPr sz="1200" b="0" kern="1200">
          <a:solidFill>
            <a:schemeClr val="tx1"/>
          </a:solidFill>
          <a:latin typeface="Franklin Gothic Book" charset="0"/>
          <a:ea typeface="Franklin Gothic Book" charset="0"/>
          <a:cs typeface="Franklin Gothic Book" charset="0"/>
        </a:defRPr>
      </a:lvl5pPr>
      <a:lvl6pPr marL="2800878" indent="-254625" algn="l" defTabSz="509249" rtl="0" eaLnBrk="1" latinLnBrk="0" hangingPunct="1">
        <a:spcBef>
          <a:spcPct val="20000"/>
        </a:spcBef>
        <a:buFont typeface="Arial"/>
        <a:buChar char="•"/>
        <a:defRPr sz="2200" kern="1200">
          <a:solidFill>
            <a:schemeClr val="tx1"/>
          </a:solidFill>
          <a:latin typeface="+mn-lt"/>
          <a:ea typeface="+mn-ea"/>
          <a:cs typeface="+mn-cs"/>
        </a:defRPr>
      </a:lvl6pPr>
      <a:lvl7pPr marL="3310129" indent="-254625" algn="l" defTabSz="509249" rtl="0" eaLnBrk="1" latinLnBrk="0" hangingPunct="1">
        <a:spcBef>
          <a:spcPct val="20000"/>
        </a:spcBef>
        <a:buFont typeface="Arial"/>
        <a:buChar char="•"/>
        <a:defRPr sz="2200" kern="1200">
          <a:solidFill>
            <a:schemeClr val="tx1"/>
          </a:solidFill>
          <a:latin typeface="+mn-lt"/>
          <a:ea typeface="+mn-ea"/>
          <a:cs typeface="+mn-cs"/>
        </a:defRPr>
      </a:lvl7pPr>
      <a:lvl8pPr marL="3819378" indent="-254625" algn="l" defTabSz="509249" rtl="0" eaLnBrk="1" latinLnBrk="0" hangingPunct="1">
        <a:spcBef>
          <a:spcPct val="20000"/>
        </a:spcBef>
        <a:buFont typeface="Arial"/>
        <a:buChar char="•"/>
        <a:defRPr sz="2200" kern="1200">
          <a:solidFill>
            <a:schemeClr val="tx1"/>
          </a:solidFill>
          <a:latin typeface="+mn-lt"/>
          <a:ea typeface="+mn-ea"/>
          <a:cs typeface="+mn-cs"/>
        </a:defRPr>
      </a:lvl8pPr>
      <a:lvl9pPr marL="4328629" indent="-254625" algn="l" defTabSz="50924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49" rtl="0" eaLnBrk="1" latinLnBrk="0" hangingPunct="1">
        <a:defRPr sz="2000" kern="1200">
          <a:solidFill>
            <a:schemeClr val="tx1"/>
          </a:solidFill>
          <a:latin typeface="+mn-lt"/>
          <a:ea typeface="+mn-ea"/>
          <a:cs typeface="+mn-cs"/>
        </a:defRPr>
      </a:lvl1pPr>
      <a:lvl2pPr marL="509249" algn="l" defTabSz="509249" rtl="0" eaLnBrk="1" latinLnBrk="0" hangingPunct="1">
        <a:defRPr sz="2000" kern="1200">
          <a:solidFill>
            <a:schemeClr val="tx1"/>
          </a:solidFill>
          <a:latin typeface="+mn-lt"/>
          <a:ea typeface="+mn-ea"/>
          <a:cs typeface="+mn-cs"/>
        </a:defRPr>
      </a:lvl2pPr>
      <a:lvl3pPr marL="1018501" algn="l" defTabSz="509249" rtl="0" eaLnBrk="1" latinLnBrk="0" hangingPunct="1">
        <a:defRPr sz="2000" kern="1200">
          <a:solidFill>
            <a:schemeClr val="tx1"/>
          </a:solidFill>
          <a:latin typeface="+mn-lt"/>
          <a:ea typeface="+mn-ea"/>
          <a:cs typeface="+mn-cs"/>
        </a:defRPr>
      </a:lvl3pPr>
      <a:lvl4pPr marL="1527751" algn="l" defTabSz="509249" rtl="0" eaLnBrk="1" latinLnBrk="0" hangingPunct="1">
        <a:defRPr sz="2000" kern="1200">
          <a:solidFill>
            <a:schemeClr val="tx1"/>
          </a:solidFill>
          <a:latin typeface="+mn-lt"/>
          <a:ea typeface="+mn-ea"/>
          <a:cs typeface="+mn-cs"/>
        </a:defRPr>
      </a:lvl4pPr>
      <a:lvl5pPr marL="2037003" algn="l" defTabSz="509249" rtl="0" eaLnBrk="1" latinLnBrk="0" hangingPunct="1">
        <a:defRPr sz="2000" kern="1200">
          <a:solidFill>
            <a:schemeClr val="tx1"/>
          </a:solidFill>
          <a:latin typeface="+mn-lt"/>
          <a:ea typeface="+mn-ea"/>
          <a:cs typeface="+mn-cs"/>
        </a:defRPr>
      </a:lvl5pPr>
      <a:lvl6pPr marL="2546252" algn="l" defTabSz="509249" rtl="0" eaLnBrk="1" latinLnBrk="0" hangingPunct="1">
        <a:defRPr sz="2000" kern="1200">
          <a:solidFill>
            <a:schemeClr val="tx1"/>
          </a:solidFill>
          <a:latin typeface="+mn-lt"/>
          <a:ea typeface="+mn-ea"/>
          <a:cs typeface="+mn-cs"/>
        </a:defRPr>
      </a:lvl6pPr>
      <a:lvl7pPr marL="3055502" algn="l" defTabSz="509249" rtl="0" eaLnBrk="1" latinLnBrk="0" hangingPunct="1">
        <a:defRPr sz="2000" kern="1200">
          <a:solidFill>
            <a:schemeClr val="tx1"/>
          </a:solidFill>
          <a:latin typeface="+mn-lt"/>
          <a:ea typeface="+mn-ea"/>
          <a:cs typeface="+mn-cs"/>
        </a:defRPr>
      </a:lvl7pPr>
      <a:lvl8pPr marL="3564753" algn="l" defTabSz="509249" rtl="0" eaLnBrk="1" latinLnBrk="0" hangingPunct="1">
        <a:defRPr sz="2000" kern="1200">
          <a:solidFill>
            <a:schemeClr val="tx1"/>
          </a:solidFill>
          <a:latin typeface="+mn-lt"/>
          <a:ea typeface="+mn-ea"/>
          <a:cs typeface="+mn-cs"/>
        </a:defRPr>
      </a:lvl8pPr>
      <a:lvl9pPr marL="4074002" algn="l" defTabSz="50924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angemanagement.extension.colostate.edu/grazing-management-reference-guides/" TargetMode="External"/><Relationship Id="rId4" Type="http://schemas.openxmlformats.org/officeDocument/2006/relationships/hyperlink" Target="https://www.facebook.com/RangelandsColorado/" TargetMode="Externa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jp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144999" y="20492279"/>
            <a:ext cx="12503401" cy="81281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34430209" y="1636772"/>
            <a:ext cx="6022848" cy="1432307"/>
          </a:xfrm>
        </p:spPr>
        <p:txBody>
          <a:bodyPr anchor="ctr"/>
          <a:lstStyle/>
          <a:p>
            <a:pPr algn="ctr"/>
            <a:r>
              <a:rPr lang="en-US" sz="4800" dirty="0" smtClean="0"/>
              <a:t>Katherine Denune</a:t>
            </a:r>
            <a:endParaRPr lang="en-US" sz="4800" dirty="0"/>
          </a:p>
        </p:txBody>
      </p:sp>
      <p:sp>
        <p:nvSpPr>
          <p:cNvPr id="15" name="Text Placeholder 14"/>
          <p:cNvSpPr>
            <a:spLocks noGrp="1"/>
          </p:cNvSpPr>
          <p:nvPr>
            <p:ph type="body" sz="quarter" idx="11"/>
          </p:nvPr>
        </p:nvSpPr>
        <p:spPr>
          <a:xfrm>
            <a:off x="40516430" y="691388"/>
            <a:ext cx="11729523" cy="3112688"/>
          </a:xfrm>
        </p:spPr>
        <p:txBody>
          <a:bodyPr anchor="ctr"/>
          <a:lstStyle/>
          <a:p>
            <a:r>
              <a:rPr lang="en-US" sz="4000" dirty="0" smtClean="0"/>
              <a:t>Advisors:</a:t>
            </a:r>
          </a:p>
          <a:p>
            <a:r>
              <a:rPr lang="en-US" sz="4000" dirty="0" smtClean="0"/>
              <a:t>Kevin </a:t>
            </a:r>
            <a:r>
              <a:rPr lang="en-US" sz="4000" dirty="0" err="1" smtClean="0"/>
              <a:t>Jablonski</a:t>
            </a:r>
            <a:r>
              <a:rPr lang="en-US" sz="4000" dirty="0" smtClean="0"/>
              <a:t>, Extension Research Coordinator </a:t>
            </a:r>
            <a:r>
              <a:rPr lang="en-US" sz="4000" dirty="0" err="1" smtClean="0"/>
              <a:t>Retta</a:t>
            </a:r>
            <a:r>
              <a:rPr lang="en-US" sz="4000" dirty="0" smtClean="0"/>
              <a:t> </a:t>
            </a:r>
            <a:r>
              <a:rPr lang="en-US" sz="4000" dirty="0" err="1" smtClean="0"/>
              <a:t>Bruegger</a:t>
            </a:r>
            <a:r>
              <a:rPr lang="en-US" sz="4000" dirty="0" smtClean="0"/>
              <a:t>, Regional Extension Specialist </a:t>
            </a:r>
          </a:p>
          <a:p>
            <a:r>
              <a:rPr lang="en-US" sz="4000" dirty="0" smtClean="0"/>
              <a:t>Annie </a:t>
            </a:r>
            <a:r>
              <a:rPr lang="en-US" sz="4000" dirty="0" err="1" smtClean="0"/>
              <a:t>Overlin</a:t>
            </a:r>
            <a:r>
              <a:rPr lang="en-US" sz="4000" dirty="0" smtClean="0"/>
              <a:t>, Regional Extension Specialist</a:t>
            </a:r>
            <a:endParaRPr lang="en-US" sz="4000" dirty="0"/>
          </a:p>
        </p:txBody>
      </p:sp>
      <p:sp>
        <p:nvSpPr>
          <p:cNvPr id="12" name="Rectangle 11"/>
          <p:cNvSpPr/>
          <p:nvPr/>
        </p:nvSpPr>
        <p:spPr>
          <a:xfrm>
            <a:off x="914400" y="4128655"/>
            <a:ext cx="15849600"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cs typeface="Franklin Gothic Medium"/>
              </a:rPr>
              <a:t>PROJECT </a:t>
            </a:r>
            <a:r>
              <a:rPr lang="en-US" sz="5400" spc="300" dirty="0" smtClean="0">
                <a:solidFill>
                  <a:srgbClr val="FFFFFF"/>
                </a:solidFill>
                <a:latin typeface="Franklin Gothic Medium"/>
                <a:cs typeface="Franklin Gothic Medium"/>
              </a:rPr>
              <a:t>INTRODUCTION AND GOALS</a:t>
            </a:r>
            <a:endParaRPr lang="en-US" dirty="0"/>
          </a:p>
        </p:txBody>
      </p:sp>
      <p:sp>
        <p:nvSpPr>
          <p:cNvPr id="13" name="Rectangle 12"/>
          <p:cNvSpPr/>
          <p:nvPr/>
        </p:nvSpPr>
        <p:spPr>
          <a:xfrm>
            <a:off x="17653201" y="4114800"/>
            <a:ext cx="15895573"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cs typeface="Franklin Gothic Medium"/>
              </a:rPr>
              <a:t>WHAT I</a:t>
            </a:r>
            <a:r>
              <a:rPr lang="en-US" sz="5400" spc="300" dirty="0" smtClean="0">
                <a:solidFill>
                  <a:srgbClr val="FFFFFF"/>
                </a:solidFill>
                <a:latin typeface="Franklin Gothic Medium"/>
                <a:cs typeface="Franklin Gothic Medium"/>
              </a:rPr>
              <a:t> </a:t>
            </a:r>
            <a:r>
              <a:rPr lang="en-US" sz="5400" spc="300" dirty="0">
                <a:solidFill>
                  <a:srgbClr val="FFFFFF"/>
                </a:solidFill>
                <a:latin typeface="Franklin Gothic Medium"/>
                <a:cs typeface="Franklin Gothic Medium"/>
              </a:rPr>
              <a:t>DID</a:t>
            </a:r>
          </a:p>
        </p:txBody>
      </p:sp>
      <p:sp>
        <p:nvSpPr>
          <p:cNvPr id="14" name="Rectangle 13"/>
          <p:cNvSpPr/>
          <p:nvPr/>
        </p:nvSpPr>
        <p:spPr>
          <a:xfrm>
            <a:off x="34435486" y="4128655"/>
            <a:ext cx="15856514"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cs typeface="Franklin Gothic Medium"/>
              </a:rPr>
              <a:t>WHAT I</a:t>
            </a:r>
            <a:r>
              <a:rPr lang="en-US" sz="5400" spc="300" dirty="0" smtClean="0">
                <a:solidFill>
                  <a:srgbClr val="FFFFFF"/>
                </a:solidFill>
                <a:latin typeface="Franklin Gothic Medium"/>
                <a:cs typeface="Franklin Gothic Medium"/>
              </a:rPr>
              <a:t> </a:t>
            </a:r>
            <a:r>
              <a:rPr lang="en-US" sz="5400" spc="300" dirty="0">
                <a:solidFill>
                  <a:srgbClr val="FFFFFF"/>
                </a:solidFill>
                <a:latin typeface="Franklin Gothic Medium"/>
                <a:cs typeface="Franklin Gothic Medium"/>
              </a:rPr>
              <a:t>LEARNED</a:t>
            </a:r>
          </a:p>
        </p:txBody>
      </p:sp>
      <p:sp>
        <p:nvSpPr>
          <p:cNvPr id="16" name="Rectangle 15"/>
          <p:cNvSpPr/>
          <p:nvPr/>
        </p:nvSpPr>
        <p:spPr>
          <a:xfrm>
            <a:off x="34430209" y="23852141"/>
            <a:ext cx="15856514"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cs typeface="Franklin Gothic Medium"/>
              </a:rPr>
              <a:t>NEXT STEPS</a:t>
            </a:r>
          </a:p>
        </p:txBody>
      </p:sp>
      <p:sp>
        <p:nvSpPr>
          <p:cNvPr id="18" name="TextBox 17"/>
          <p:cNvSpPr txBox="1"/>
          <p:nvPr/>
        </p:nvSpPr>
        <p:spPr>
          <a:xfrm>
            <a:off x="990599" y="5916116"/>
            <a:ext cx="15773400" cy="6740308"/>
          </a:xfrm>
          <a:prstGeom prst="rect">
            <a:avLst/>
          </a:prstGeom>
          <a:noFill/>
        </p:spPr>
        <p:txBody>
          <a:bodyPr wrap="square" rtlCol="0">
            <a:spAutoFit/>
          </a:bodyPr>
          <a:lstStyle/>
          <a:p>
            <a:r>
              <a:rPr lang="en-US" sz="3600" dirty="0" smtClean="0">
                <a:latin typeface="Franklin Gothic Book" charset="0"/>
                <a:ea typeface="Franklin Gothic Book" charset="0"/>
                <a:cs typeface="Franklin Gothic Book" charset="0"/>
              </a:rPr>
              <a:t>CSU Extension Specialists identified the need for new and effective peer reviewed education materials to further assist ranchers and range managers. My internship focused on addressing this need by assisting in the development of a variety of online informative guides, videos and social media posts. </a:t>
            </a:r>
          </a:p>
          <a:p>
            <a:endParaRPr lang="en-US" sz="3600" dirty="0" smtClean="0">
              <a:latin typeface="Franklin Gothic Book" charset="0"/>
              <a:ea typeface="Franklin Gothic Book" charset="0"/>
              <a:cs typeface="Franklin Gothic Book" charset="0"/>
            </a:endParaRPr>
          </a:p>
          <a:p>
            <a:r>
              <a:rPr lang="en-US" sz="3600" dirty="0" smtClean="0">
                <a:latin typeface="Franklin Gothic Book" charset="0"/>
                <a:ea typeface="Franklin Gothic Book" charset="0"/>
                <a:cs typeface="Franklin Gothic Book" charset="0"/>
              </a:rPr>
              <a:t>With the challenges of  COVID-19 changing summer plans, I worked with my mentors to adapt my internship to work remotely. Unable to do the originally planned field component, I jumped right in to my online setting and started working on developing new and accessible education materials.</a:t>
            </a:r>
          </a:p>
          <a:p>
            <a:endParaRPr lang="en-US" sz="3600" dirty="0">
              <a:latin typeface="Franklin Gothic Book" charset="0"/>
              <a:ea typeface="Franklin Gothic Book" charset="0"/>
              <a:cs typeface="Franklin Gothic Book" charset="0"/>
            </a:endParaRPr>
          </a:p>
          <a:p>
            <a:r>
              <a:rPr lang="en-US" sz="3600" dirty="0">
                <a:latin typeface="Franklin Gothic Book" charset="0"/>
                <a:ea typeface="Franklin Gothic Book" charset="0"/>
                <a:cs typeface="Franklin Gothic Book" charset="0"/>
              </a:rPr>
              <a:t>The goals of my internship were to assist in the creation of communication and education materials to deliver relevant science to ranchers and range managers.   </a:t>
            </a:r>
          </a:p>
        </p:txBody>
      </p:sp>
      <p:sp>
        <p:nvSpPr>
          <p:cNvPr id="20" name="TextBox 19"/>
          <p:cNvSpPr txBox="1"/>
          <p:nvPr/>
        </p:nvSpPr>
        <p:spPr>
          <a:xfrm>
            <a:off x="17653201" y="5501174"/>
            <a:ext cx="15874799" cy="13388282"/>
          </a:xfrm>
          <a:prstGeom prst="rect">
            <a:avLst/>
          </a:prstGeom>
          <a:noFill/>
        </p:spPr>
        <p:txBody>
          <a:bodyPr wrap="square" rtlCol="0">
            <a:spAutoFit/>
          </a:bodyPr>
          <a:lstStyle/>
          <a:p>
            <a:r>
              <a:rPr lang="en-US" sz="3600" dirty="0" smtClean="0">
                <a:latin typeface="Franklin Gothic Book" charset="0"/>
                <a:ea typeface="Franklin Gothic Book" charset="0"/>
                <a:cs typeface="Franklin Gothic Book" charset="0"/>
              </a:rPr>
              <a:t>During my 10 week internship, I:</a:t>
            </a:r>
          </a:p>
          <a:p>
            <a:endParaRPr lang="en-US" sz="3600" dirty="0">
              <a:latin typeface="Franklin Gothic Book" charset="0"/>
              <a:ea typeface="Franklin Gothic Book" charset="0"/>
              <a:cs typeface="Franklin Gothic Book" charset="0"/>
            </a:endParaRPr>
          </a:p>
          <a:p>
            <a:pPr marL="571500" indent="-571500">
              <a:buFont typeface="Arial"/>
              <a:buChar char="•"/>
            </a:pPr>
            <a:r>
              <a:rPr lang="en-US" sz="3600" dirty="0" smtClean="0">
                <a:latin typeface="Franklin Gothic Book" charset="0"/>
                <a:ea typeface="Franklin Gothic Book" charset="0"/>
                <a:cs typeface="Franklin Gothic Book" charset="0"/>
              </a:rPr>
              <a:t>Created a resource guide on the Extension webpage for </a:t>
            </a:r>
            <a:r>
              <a:rPr lang="en-US" sz="3600" dirty="0" smtClean="0">
                <a:latin typeface="Franklin Gothic Book" charset="0"/>
                <a:ea typeface="Franklin Gothic Book" charset="0"/>
                <a:cs typeface="Franklin Gothic Book" charset="0"/>
                <a:hlinkClick r:id="rId3"/>
              </a:rPr>
              <a:t>Developing a Grazing </a:t>
            </a:r>
            <a:r>
              <a:rPr lang="en-US" sz="3600" dirty="0">
                <a:latin typeface="Franklin Gothic Book" charset="0"/>
                <a:ea typeface="Franklin Gothic Book" charset="0"/>
                <a:cs typeface="Franklin Gothic Book" charset="0"/>
                <a:hlinkClick r:id="rId3"/>
              </a:rPr>
              <a:t>M</a:t>
            </a:r>
            <a:r>
              <a:rPr lang="en-US" sz="3600" dirty="0" smtClean="0">
                <a:latin typeface="Franklin Gothic Book" charset="0"/>
                <a:ea typeface="Franklin Gothic Book" charset="0"/>
                <a:cs typeface="Franklin Gothic Book" charset="0"/>
                <a:hlinkClick r:id="rId3"/>
              </a:rPr>
              <a:t>anagement </a:t>
            </a:r>
            <a:r>
              <a:rPr lang="en-US" sz="3600" dirty="0">
                <a:latin typeface="Franklin Gothic Book" charset="0"/>
                <a:ea typeface="Franklin Gothic Book" charset="0"/>
                <a:cs typeface="Franklin Gothic Book" charset="0"/>
                <a:hlinkClick r:id="rId3"/>
              </a:rPr>
              <a:t>P</a:t>
            </a:r>
            <a:r>
              <a:rPr lang="en-US" sz="3600" dirty="0" smtClean="0">
                <a:latin typeface="Franklin Gothic Book" charset="0"/>
                <a:ea typeface="Franklin Gothic Book" charset="0"/>
                <a:cs typeface="Franklin Gothic Book" charset="0"/>
                <a:hlinkClick r:id="rId3"/>
              </a:rPr>
              <a:t>lan</a:t>
            </a:r>
            <a:r>
              <a:rPr lang="en-US" sz="3600" dirty="0" smtClean="0">
                <a:latin typeface="Franklin Gothic Book" charset="0"/>
                <a:ea typeface="Franklin Gothic Book" charset="0"/>
                <a:cs typeface="Franklin Gothic Book" charset="0"/>
              </a:rPr>
              <a:t>. This involved reviewing and selecting the best resources from state Extension programs and government agencies. </a:t>
            </a:r>
          </a:p>
          <a:p>
            <a:pPr marL="571500" indent="-571500">
              <a:buFont typeface="Arial"/>
              <a:buChar char="•"/>
            </a:pPr>
            <a:endParaRPr lang="en-US" sz="3600" dirty="0">
              <a:latin typeface="Franklin Gothic Book" charset="0"/>
              <a:ea typeface="Franklin Gothic Book" charset="0"/>
              <a:cs typeface="Franklin Gothic Book" charset="0"/>
            </a:endParaRPr>
          </a:p>
          <a:p>
            <a:pPr marL="571500" indent="-571500">
              <a:buFont typeface="Arial"/>
              <a:buChar char="•"/>
            </a:pPr>
            <a:r>
              <a:rPr lang="en-US" sz="3600" dirty="0" smtClean="0">
                <a:latin typeface="Franklin Gothic Book" charset="0"/>
                <a:ea typeface="Franklin Gothic Book" charset="0"/>
                <a:cs typeface="Franklin Gothic Book" charset="0"/>
              </a:rPr>
              <a:t>Developed content </a:t>
            </a:r>
            <a:r>
              <a:rPr lang="en-US" sz="3600" dirty="0" smtClean="0">
                <a:latin typeface="Franklin Gothic Book" charset="0"/>
                <a:ea typeface="Franklin Gothic Book" charset="0"/>
                <a:cs typeface="Franklin Gothic Book" charset="0"/>
              </a:rPr>
              <a:t>for and </a:t>
            </a:r>
            <a:r>
              <a:rPr lang="en-US" sz="3600" dirty="0" smtClean="0">
                <a:latin typeface="Franklin Gothic Book" charset="0"/>
                <a:ea typeface="Franklin Gothic Book" charset="0"/>
                <a:cs typeface="Franklin Gothic Book" charset="0"/>
              </a:rPr>
              <a:t>helped promote the </a:t>
            </a:r>
            <a:r>
              <a:rPr lang="en-US" sz="3600" dirty="0" smtClean="0">
                <a:latin typeface="Franklin Gothic Book" charset="0"/>
                <a:ea typeface="Franklin Gothic Book" charset="0"/>
                <a:cs typeface="Franklin Gothic Book" charset="0"/>
                <a:hlinkClick r:id="rId4"/>
              </a:rPr>
              <a:t>Rangelands Colorado </a:t>
            </a:r>
            <a:r>
              <a:rPr lang="en-US" sz="3600" dirty="0" smtClean="0">
                <a:latin typeface="Franklin Gothic Book" charset="0"/>
                <a:ea typeface="Franklin Gothic Book" charset="0"/>
                <a:cs typeface="Franklin Gothic Book" charset="0"/>
              </a:rPr>
              <a:t> Facebook </a:t>
            </a:r>
            <a:r>
              <a:rPr lang="en-US" sz="3600" dirty="0" smtClean="0">
                <a:latin typeface="Franklin Gothic Book" charset="0"/>
                <a:ea typeface="Franklin Gothic Book" charset="0"/>
                <a:cs typeface="Franklin Gothic Book" charset="0"/>
              </a:rPr>
              <a:t>page. We started on April 29</a:t>
            </a:r>
            <a:r>
              <a:rPr lang="en-US" sz="3600" baseline="30000" dirty="0" smtClean="0">
                <a:latin typeface="Franklin Gothic Book" charset="0"/>
                <a:ea typeface="Franklin Gothic Book" charset="0"/>
                <a:cs typeface="Franklin Gothic Book" charset="0"/>
              </a:rPr>
              <a:t>th</a:t>
            </a:r>
            <a:r>
              <a:rPr lang="en-US" sz="3600" dirty="0" smtClean="0">
                <a:latin typeface="Franklin Gothic Book" charset="0"/>
                <a:ea typeface="Franklin Gothic Book" charset="0"/>
                <a:cs typeface="Franklin Gothic Book" charset="0"/>
              </a:rPr>
              <a:t> and as of early September our reach is over 60,000 and we have gone from 1 to over 600 “friends”. Posts are organized by monthly themes such as preparing for drought, wildfire, supplement and range forage, etc.</a:t>
            </a:r>
          </a:p>
          <a:p>
            <a:pPr marL="571500" indent="-571500">
              <a:buFont typeface="Arial"/>
              <a:buChar char="•"/>
            </a:pPr>
            <a:endParaRPr lang="en-US" sz="3600" dirty="0">
              <a:latin typeface="Franklin Gothic Book" charset="0"/>
              <a:ea typeface="Franklin Gothic Book" charset="0"/>
              <a:cs typeface="Franklin Gothic Book" charset="0"/>
            </a:endParaRPr>
          </a:p>
          <a:p>
            <a:pPr marL="571500" indent="-571500">
              <a:buFont typeface="Arial"/>
              <a:buChar char="•"/>
            </a:pPr>
            <a:r>
              <a:rPr lang="en-US" sz="3600" dirty="0" smtClean="0">
                <a:latin typeface="Franklin Gothic Book" charset="0"/>
                <a:ea typeface="Franklin Gothic Book" charset="0"/>
                <a:cs typeface="Franklin Gothic Book" charset="0"/>
              </a:rPr>
              <a:t>Constructed an ArcGIS map of Colorado historical precipitation from 1981-2018. I am currently working on finalizing the ArcGIS Dashboard for this project to increase the accessibility of the precipitation data. </a:t>
            </a:r>
          </a:p>
          <a:p>
            <a:pPr marL="571500" indent="-571500">
              <a:buFont typeface="Arial"/>
              <a:buChar char="•"/>
            </a:pPr>
            <a:endParaRPr lang="en-US" sz="3600" dirty="0">
              <a:latin typeface="Franklin Gothic Book" charset="0"/>
              <a:ea typeface="Franklin Gothic Book" charset="0"/>
              <a:cs typeface="Franklin Gothic Book" charset="0"/>
            </a:endParaRPr>
          </a:p>
          <a:p>
            <a:pPr marL="571500" indent="-571500">
              <a:buFont typeface="Arial"/>
              <a:buChar char="•"/>
            </a:pPr>
            <a:r>
              <a:rPr lang="en-US" sz="3600" dirty="0" smtClean="0">
                <a:latin typeface="Franklin Gothic Book" charset="0"/>
                <a:ea typeface="Franklin Gothic Book" charset="0"/>
                <a:cs typeface="Franklin Gothic Book" charset="0"/>
              </a:rPr>
              <a:t>Completed a comprehensive literature review on grazing and soil health for an upcoming fact sheet.</a:t>
            </a:r>
          </a:p>
          <a:p>
            <a:pPr marL="571500" indent="-571500">
              <a:buFont typeface="Arial"/>
              <a:buChar char="•"/>
            </a:pPr>
            <a:endParaRPr lang="en-US" sz="3600" dirty="0">
              <a:latin typeface="Franklin Gothic Book" charset="0"/>
              <a:ea typeface="Franklin Gothic Book" charset="0"/>
              <a:cs typeface="Franklin Gothic Book" charset="0"/>
            </a:endParaRPr>
          </a:p>
          <a:p>
            <a:pPr marL="571500" indent="-571500">
              <a:buFont typeface="Arial"/>
              <a:buChar char="•"/>
            </a:pPr>
            <a:r>
              <a:rPr lang="en-US" sz="3600" dirty="0" smtClean="0">
                <a:latin typeface="Franklin Gothic Book" charset="0"/>
                <a:ea typeface="Franklin Gothic Book" charset="0"/>
                <a:cs typeface="Franklin Gothic Book" charset="0"/>
              </a:rPr>
              <a:t>Edited and closed captioned an informational video on static pile high fungal compost featuring Dr. David Johnson and Alamosa County.  </a:t>
            </a:r>
          </a:p>
          <a:p>
            <a:endParaRPr lang="en-US" sz="3600" dirty="0" smtClean="0">
              <a:latin typeface="Franklin Gothic Book" charset="0"/>
              <a:ea typeface="Franklin Gothic Book" charset="0"/>
              <a:cs typeface="Franklin Gothic Book" charset="0"/>
            </a:endParaRPr>
          </a:p>
          <a:p>
            <a:pPr marL="571500" indent="-571500">
              <a:buFont typeface="Arial"/>
              <a:buChar char="•"/>
            </a:pPr>
            <a:r>
              <a:rPr lang="en-US" sz="3600" dirty="0" smtClean="0">
                <a:latin typeface="Franklin Gothic Book" charset="0"/>
                <a:ea typeface="Franklin Gothic Book" charset="0"/>
                <a:cs typeface="Franklin Gothic Book" charset="0"/>
              </a:rPr>
              <a:t>Prepared mineral and biological soil tests and plant tissue tests for the upcoming workshop on regenerating soil health with Nicole Masters. </a:t>
            </a:r>
            <a:endParaRPr lang="en-US" sz="3600" dirty="0">
              <a:latin typeface="Franklin Gothic Book" charset="0"/>
              <a:ea typeface="Franklin Gothic Book" charset="0"/>
              <a:cs typeface="Franklin Gothic Book" charset="0"/>
            </a:endParaRPr>
          </a:p>
        </p:txBody>
      </p:sp>
      <p:sp>
        <p:nvSpPr>
          <p:cNvPr id="21" name="TextBox 20"/>
          <p:cNvSpPr txBox="1"/>
          <p:nvPr/>
        </p:nvSpPr>
        <p:spPr>
          <a:xfrm>
            <a:off x="34430209" y="5501174"/>
            <a:ext cx="15849600" cy="9510298"/>
          </a:xfrm>
          <a:prstGeom prst="rect">
            <a:avLst/>
          </a:prstGeom>
          <a:noFill/>
        </p:spPr>
        <p:txBody>
          <a:bodyPr wrap="square" rtlCol="0">
            <a:spAutoFit/>
          </a:bodyPr>
          <a:lstStyle/>
          <a:p>
            <a:r>
              <a:rPr lang="en-US" sz="3600" dirty="0" smtClean="0">
                <a:latin typeface="Franklin Gothic Book" charset="0"/>
                <a:ea typeface="Franklin Gothic Book" charset="0"/>
                <a:cs typeface="Franklin Gothic Book" charset="0"/>
              </a:rPr>
              <a:t>I had the opportunity to learn more about rangeland management and gain timely skills in social media and ArcGIS.</a:t>
            </a:r>
          </a:p>
          <a:p>
            <a:endParaRPr lang="en-US" sz="3600" dirty="0">
              <a:latin typeface="Franklin Gothic Book" charset="0"/>
              <a:ea typeface="Franklin Gothic Book" charset="0"/>
              <a:cs typeface="Franklin Gothic Book" charset="0"/>
            </a:endParaRPr>
          </a:p>
          <a:p>
            <a:r>
              <a:rPr lang="en-US" sz="3600" dirty="0" smtClean="0">
                <a:latin typeface="Franklin Gothic Book" charset="0"/>
                <a:ea typeface="Franklin Gothic Book" charset="0"/>
                <a:cs typeface="Franklin Gothic Book" charset="0"/>
              </a:rPr>
              <a:t>Specifically I learned:</a:t>
            </a:r>
          </a:p>
          <a:p>
            <a:endParaRPr lang="en-US" sz="3600" dirty="0" smtClean="0">
              <a:latin typeface="Franklin Gothic Book" charset="0"/>
              <a:ea typeface="Franklin Gothic Book" charset="0"/>
              <a:cs typeface="Franklin Gothic Book" charset="0"/>
            </a:endParaRPr>
          </a:p>
          <a:p>
            <a:pPr marL="571500" indent="-571500">
              <a:buFont typeface="Arial"/>
              <a:buChar char="•"/>
            </a:pPr>
            <a:r>
              <a:rPr lang="en-US" sz="3600" dirty="0" smtClean="0">
                <a:latin typeface="Franklin Gothic Book" charset="0"/>
                <a:ea typeface="Franklin Gothic Book" charset="0"/>
                <a:cs typeface="Franklin Gothic Book" charset="0"/>
              </a:rPr>
              <a:t>How to develop a grazing management plan</a:t>
            </a:r>
          </a:p>
          <a:p>
            <a:pPr marL="571500" indent="-571500">
              <a:buFont typeface="Arial"/>
              <a:buChar char="•"/>
            </a:pPr>
            <a:endParaRPr lang="en-US" sz="3600" dirty="0">
              <a:latin typeface="Franklin Gothic Book" charset="0"/>
              <a:ea typeface="Franklin Gothic Book" charset="0"/>
              <a:cs typeface="Franklin Gothic Book" charset="0"/>
            </a:endParaRPr>
          </a:p>
          <a:p>
            <a:pPr marL="571500" indent="-571500">
              <a:buFont typeface="Arial"/>
              <a:buChar char="•"/>
            </a:pPr>
            <a:r>
              <a:rPr lang="en-US" sz="3600" dirty="0" smtClean="0">
                <a:latin typeface="Franklin Gothic Book" charset="0"/>
                <a:ea typeface="Franklin Gothic Book" charset="0"/>
                <a:cs typeface="Franklin Gothic Book" charset="0"/>
              </a:rPr>
              <a:t>The importance of soil microbiology, soil crusts and composting</a:t>
            </a:r>
            <a:endParaRPr lang="en-US" sz="3600" dirty="0">
              <a:latin typeface="Franklin Gothic Book" charset="0"/>
              <a:ea typeface="Franklin Gothic Book" charset="0"/>
              <a:cs typeface="Franklin Gothic Book" charset="0"/>
            </a:endParaRPr>
          </a:p>
          <a:p>
            <a:endParaRPr lang="en-US" sz="3600" dirty="0" smtClean="0">
              <a:latin typeface="Franklin Gothic Book" charset="0"/>
              <a:ea typeface="Franklin Gothic Book" charset="0"/>
              <a:cs typeface="Franklin Gothic Book" charset="0"/>
            </a:endParaRPr>
          </a:p>
          <a:p>
            <a:pPr marL="571500" indent="-571500">
              <a:buFont typeface="Arial"/>
              <a:buChar char="•"/>
            </a:pPr>
            <a:r>
              <a:rPr lang="en-US" sz="3600" dirty="0" smtClean="0">
                <a:latin typeface="Franklin Gothic Book" charset="0"/>
                <a:ea typeface="Franklin Gothic Book" charset="0"/>
                <a:cs typeface="Franklin Gothic Book" charset="0"/>
              </a:rPr>
              <a:t>How to develop, plan and implement a social media campaign</a:t>
            </a:r>
            <a:endParaRPr lang="en-US" sz="3600" dirty="0">
              <a:latin typeface="Franklin Gothic Book" charset="0"/>
              <a:ea typeface="Franklin Gothic Book" charset="0"/>
              <a:cs typeface="Franklin Gothic Book" charset="0"/>
            </a:endParaRPr>
          </a:p>
          <a:p>
            <a:endParaRPr lang="en-US" sz="3600" dirty="0" smtClean="0">
              <a:latin typeface="Franklin Gothic Book" charset="0"/>
              <a:ea typeface="Franklin Gothic Book" charset="0"/>
              <a:cs typeface="Franklin Gothic Book" charset="0"/>
            </a:endParaRPr>
          </a:p>
          <a:p>
            <a:pPr marL="571500" indent="-571500">
              <a:buFont typeface="Arial"/>
              <a:buChar char="•"/>
            </a:pPr>
            <a:r>
              <a:rPr lang="en-US" sz="3600" dirty="0" smtClean="0">
                <a:latin typeface="Franklin Gothic Book" charset="0"/>
                <a:ea typeface="Franklin Gothic Book" charset="0"/>
                <a:cs typeface="Franklin Gothic Book" charset="0"/>
              </a:rPr>
              <a:t>Basic skills in ArcGIS Pro, ArcGIS Online and ArcGIS Dashboard</a:t>
            </a:r>
          </a:p>
          <a:p>
            <a:endParaRPr lang="en-US" sz="3600" dirty="0" smtClean="0">
              <a:latin typeface="Franklin Gothic Book" charset="0"/>
              <a:ea typeface="Franklin Gothic Book" charset="0"/>
              <a:cs typeface="Franklin Gothic Book" charset="0"/>
            </a:endParaRPr>
          </a:p>
          <a:p>
            <a:pPr marL="571500" indent="-571500">
              <a:buFont typeface="Arial"/>
              <a:buChar char="•"/>
            </a:pPr>
            <a:r>
              <a:rPr lang="en-US" sz="3600" dirty="0" smtClean="0">
                <a:latin typeface="Franklin Gothic Book" charset="0"/>
                <a:ea typeface="Franklin Gothic Book" charset="0"/>
                <a:cs typeface="Franklin Gothic Book" charset="0"/>
              </a:rPr>
              <a:t>How to use </a:t>
            </a:r>
            <a:r>
              <a:rPr lang="en-US" sz="3600" dirty="0" err="1" smtClean="0">
                <a:latin typeface="Franklin Gothic Book" charset="0"/>
                <a:ea typeface="Franklin Gothic Book" charset="0"/>
                <a:cs typeface="Franklin Gothic Book" charset="0"/>
              </a:rPr>
              <a:t>WordPress</a:t>
            </a:r>
            <a:r>
              <a:rPr lang="en-US" sz="3600" dirty="0" smtClean="0">
                <a:latin typeface="Franklin Gothic Book" charset="0"/>
                <a:ea typeface="Franklin Gothic Book" charset="0"/>
                <a:cs typeface="Franklin Gothic Book" charset="0"/>
              </a:rPr>
              <a:t> and </a:t>
            </a:r>
            <a:r>
              <a:rPr lang="en-US" sz="3600" dirty="0" err="1" smtClean="0">
                <a:latin typeface="Franklin Gothic Book" charset="0"/>
                <a:ea typeface="Franklin Gothic Book" charset="0"/>
                <a:cs typeface="Franklin Gothic Book" charset="0"/>
              </a:rPr>
              <a:t>Canva</a:t>
            </a:r>
            <a:r>
              <a:rPr lang="en-US" sz="3600" dirty="0" smtClean="0">
                <a:latin typeface="Franklin Gothic Book" charset="0"/>
                <a:ea typeface="Franklin Gothic Book" charset="0"/>
                <a:cs typeface="Franklin Gothic Book" charset="0"/>
              </a:rPr>
              <a:t> (a graphic design platform) to create and edit webpages</a:t>
            </a:r>
          </a:p>
          <a:p>
            <a:r>
              <a:rPr lang="en-US" sz="3600" dirty="0" smtClean="0">
                <a:latin typeface="Franklin Gothic Book" charset="0"/>
                <a:ea typeface="Franklin Gothic Book" charset="0"/>
                <a:cs typeface="Franklin Gothic Book" charset="0"/>
              </a:rPr>
              <a:t> </a:t>
            </a:r>
          </a:p>
          <a:p>
            <a:pPr marL="571500" indent="-571500">
              <a:buFont typeface="Arial"/>
              <a:buChar char="•"/>
            </a:pPr>
            <a:r>
              <a:rPr lang="en-US" sz="3600" dirty="0" smtClean="0">
                <a:latin typeface="Franklin Gothic Book" charset="0"/>
                <a:ea typeface="Franklin Gothic Book" charset="0"/>
                <a:cs typeface="Franklin Gothic Book" charset="0"/>
              </a:rPr>
              <a:t>Extension video captioning and preparation for distribution</a:t>
            </a:r>
            <a:endParaRPr lang="en-US" sz="3600" dirty="0">
              <a:latin typeface="Franklin Gothic Book" charset="0"/>
              <a:ea typeface="Franklin Gothic Book" charset="0"/>
              <a:cs typeface="Franklin Gothic Book" charset="0"/>
            </a:endParaRPr>
          </a:p>
        </p:txBody>
      </p:sp>
      <p:sp>
        <p:nvSpPr>
          <p:cNvPr id="22" name="TextBox 21"/>
          <p:cNvSpPr txBox="1"/>
          <p:nvPr/>
        </p:nvSpPr>
        <p:spPr>
          <a:xfrm>
            <a:off x="34442400" y="25339833"/>
            <a:ext cx="15849600" cy="5078314"/>
          </a:xfrm>
          <a:prstGeom prst="rect">
            <a:avLst/>
          </a:prstGeom>
          <a:noFill/>
        </p:spPr>
        <p:txBody>
          <a:bodyPr wrap="square" rtlCol="0">
            <a:spAutoFit/>
          </a:bodyPr>
          <a:lstStyle/>
          <a:p>
            <a:r>
              <a:rPr lang="en-US" sz="3600" dirty="0" smtClean="0">
                <a:latin typeface="Franklin Gothic Book" charset="0"/>
                <a:ea typeface="Franklin Gothic Book" charset="0"/>
                <a:cs typeface="Franklin Gothic Book" charset="0"/>
              </a:rPr>
              <a:t>This fall I am excited to be able to continue my work part-time with CSU Extension. I am currently working on finishing the Colorado historical precipitation Dashboard and assisting with preparations for the upcoming soil health workshop. </a:t>
            </a:r>
          </a:p>
          <a:p>
            <a:endParaRPr lang="en-US" sz="3600" dirty="0">
              <a:latin typeface="Franklin Gothic Book" charset="0"/>
              <a:ea typeface="Franklin Gothic Book" charset="0"/>
              <a:cs typeface="Franklin Gothic Book" charset="0"/>
            </a:endParaRPr>
          </a:p>
          <a:p>
            <a:r>
              <a:rPr lang="en-US" sz="3600" dirty="0" smtClean="0">
                <a:latin typeface="Franklin Gothic Book" charset="0"/>
                <a:ea typeface="Franklin Gothic Book" charset="0"/>
                <a:cs typeface="Franklin Gothic Book" charset="0"/>
              </a:rPr>
              <a:t>This internship has been a fantastic experience and I am looking forward to pursuing further opportunities to work with Extension programs and Colorado rangelands in the near future. </a:t>
            </a:r>
          </a:p>
          <a:p>
            <a:endParaRPr lang="en-US" sz="3600" dirty="0">
              <a:latin typeface="Franklin Gothic Book" charset="0"/>
              <a:ea typeface="Franklin Gothic Book" charset="0"/>
              <a:cs typeface="Franklin Gothic Book" charset="0"/>
            </a:endParaRPr>
          </a:p>
        </p:txBody>
      </p:sp>
      <p:sp>
        <p:nvSpPr>
          <p:cNvPr id="29" name="Rectangle 28"/>
          <p:cNvSpPr/>
          <p:nvPr/>
        </p:nvSpPr>
        <p:spPr>
          <a:xfrm>
            <a:off x="17653201" y="19024151"/>
            <a:ext cx="15849600"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3600" spc="300" dirty="0">
                <a:solidFill>
                  <a:srgbClr val="FFFFFF"/>
                </a:solidFill>
                <a:latin typeface="Franklin Gothic Book" charset="0"/>
                <a:ea typeface="Franklin Gothic Book" charset="0"/>
                <a:cs typeface="Franklin Gothic Book" charset="0"/>
              </a:rPr>
              <a:t>Figure 1</a:t>
            </a:r>
            <a:r>
              <a:rPr lang="en-US" sz="3600" spc="300" dirty="0" smtClean="0">
                <a:solidFill>
                  <a:srgbClr val="FFFFFF"/>
                </a:solidFill>
                <a:latin typeface="Franklin Gothic Book" charset="0"/>
                <a:ea typeface="Franklin Gothic Book" charset="0"/>
                <a:cs typeface="Franklin Gothic Book" charset="0"/>
              </a:rPr>
              <a:t>. ArcGIS Historical Precipitation Project </a:t>
            </a:r>
            <a:endParaRPr lang="en-US" sz="3600" spc="300" dirty="0">
              <a:solidFill>
                <a:srgbClr val="FFFFFF"/>
              </a:solidFill>
              <a:latin typeface="Franklin Gothic Book" charset="0"/>
              <a:ea typeface="Franklin Gothic Book" charset="0"/>
              <a:cs typeface="Franklin Gothic Book" charset="0"/>
            </a:endParaRPr>
          </a:p>
        </p:txBody>
      </p:sp>
      <p:sp>
        <p:nvSpPr>
          <p:cNvPr id="31" name="Rectangle 30"/>
          <p:cNvSpPr/>
          <p:nvPr/>
        </p:nvSpPr>
        <p:spPr>
          <a:xfrm>
            <a:off x="34430209" y="15122140"/>
            <a:ext cx="15849600"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3600" spc="300" dirty="0" smtClean="0">
                <a:solidFill>
                  <a:srgbClr val="FFFFFF"/>
                </a:solidFill>
                <a:latin typeface="Franklin Gothic Book" charset="0"/>
                <a:ea typeface="Franklin Gothic Book" charset="0"/>
                <a:cs typeface="Franklin Gothic Book" charset="0"/>
              </a:rPr>
              <a:t>Figure 2. Webpage and Social Media Designs</a:t>
            </a:r>
            <a:endParaRPr lang="en-US" sz="3600" spc="300" dirty="0">
              <a:solidFill>
                <a:srgbClr val="FFFFFF"/>
              </a:solidFill>
              <a:latin typeface="Franklin Gothic Book" charset="0"/>
              <a:ea typeface="Franklin Gothic Book" charset="0"/>
              <a:cs typeface="Franklin Gothic Book" charset="0"/>
            </a:endParaRPr>
          </a:p>
        </p:txBody>
      </p:sp>
      <p:sp>
        <p:nvSpPr>
          <p:cNvPr id="37" name="Rectangle 36"/>
          <p:cNvSpPr/>
          <p:nvPr/>
        </p:nvSpPr>
        <p:spPr>
          <a:xfrm>
            <a:off x="914399" y="22088220"/>
            <a:ext cx="15849600"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smtClean="0">
                <a:solidFill>
                  <a:srgbClr val="FFFFFF"/>
                </a:solidFill>
                <a:latin typeface="Franklin Gothic Medium"/>
              </a:rPr>
              <a:t>CONNECTIONS TO MY </a:t>
            </a:r>
            <a:r>
              <a:rPr lang="en-US" sz="5400" spc="300" dirty="0">
                <a:solidFill>
                  <a:srgbClr val="FFFFFF"/>
                </a:solidFill>
                <a:latin typeface="Franklin Gothic Medium"/>
              </a:rPr>
              <a:t>EDUCATION</a:t>
            </a:r>
            <a:endParaRPr lang="en-US" dirty="0"/>
          </a:p>
        </p:txBody>
      </p:sp>
      <p:sp>
        <p:nvSpPr>
          <p:cNvPr id="39" name="TextBox 38"/>
          <p:cNvSpPr txBox="1"/>
          <p:nvPr/>
        </p:nvSpPr>
        <p:spPr>
          <a:xfrm>
            <a:off x="914399" y="23774572"/>
            <a:ext cx="15849600" cy="5078314"/>
          </a:xfrm>
          <a:prstGeom prst="rect">
            <a:avLst/>
          </a:prstGeom>
          <a:noFill/>
        </p:spPr>
        <p:txBody>
          <a:bodyPr wrap="square" rtlCol="0">
            <a:spAutoFit/>
          </a:bodyPr>
          <a:lstStyle/>
          <a:p>
            <a:r>
              <a:rPr lang="en-US" sz="3600" dirty="0" smtClean="0">
                <a:latin typeface="Franklin Gothic Book" charset="0"/>
                <a:ea typeface="Franklin Gothic Book" charset="0"/>
                <a:cs typeface="Franklin Gothic Book" charset="0"/>
              </a:rPr>
              <a:t>This fall is my second semester of my Masters in Natural Resources Stewardship with a specialization in rangeland ecology and management. I am so happy to have had this internship as the focus on rangeland management and soil health directly relates to my studies and what I am passionate about. </a:t>
            </a:r>
          </a:p>
          <a:p>
            <a:endParaRPr lang="en-US" sz="3600" dirty="0">
              <a:latin typeface="Franklin Gothic Book" charset="0"/>
              <a:ea typeface="Franklin Gothic Book" charset="0"/>
              <a:cs typeface="Franklin Gothic Book" charset="0"/>
            </a:endParaRPr>
          </a:p>
          <a:p>
            <a:r>
              <a:rPr lang="en-US" sz="3600" dirty="0" smtClean="0">
                <a:latin typeface="Franklin Gothic Book" charset="0"/>
                <a:ea typeface="Franklin Gothic Book" charset="0"/>
                <a:cs typeface="Franklin Gothic Book" charset="0"/>
              </a:rPr>
              <a:t>Beyond learning more about range management, I feel lucky to have made personal connections with my mentors. My advisors have already been very helpful in providing me with experience and insight into their work as Regional Extension Specialists and Coordinators. </a:t>
            </a:r>
            <a:endParaRPr lang="en-US" sz="3600" dirty="0">
              <a:latin typeface="Franklin Gothic Book" charset="0"/>
              <a:ea typeface="Franklin Gothic Book" charset="0"/>
              <a:cs typeface="Franklin Gothic Book" charset="0"/>
            </a:endParaRPr>
          </a:p>
        </p:txBody>
      </p:sp>
      <p:sp>
        <p:nvSpPr>
          <p:cNvPr id="40" name="TextBox 39"/>
          <p:cNvSpPr txBox="1"/>
          <p:nvPr/>
        </p:nvSpPr>
        <p:spPr>
          <a:xfrm>
            <a:off x="18299510" y="28852886"/>
            <a:ext cx="14600779" cy="2123658"/>
          </a:xfrm>
          <a:prstGeom prst="rect">
            <a:avLst/>
          </a:prstGeom>
          <a:noFill/>
        </p:spPr>
        <p:txBody>
          <a:bodyPr wrap="square" rtlCol="0">
            <a:spAutoFit/>
          </a:bodyPr>
          <a:lstStyle/>
          <a:p>
            <a:r>
              <a:rPr lang="en-US" sz="2400" dirty="0" smtClean="0">
                <a:latin typeface="Franklin Gothic Book" charset="0"/>
                <a:ea typeface="Franklin Gothic Book" charset="0"/>
                <a:cs typeface="Franklin Gothic Book" charset="0"/>
              </a:rPr>
              <a:t>Figure 1. A screenshot of the ArcGIS Dashboard of the Colorado historical precipitation project from 1981 to 2018. This image displays precipitation data from 1981. The legend describes how the data is grouped (colored) according to percent of normal precipitation. In addition, the total precipitation (inches) for 1981 is given for each county.</a:t>
            </a:r>
            <a:endParaRPr lang="en-US" sz="2400" dirty="0">
              <a:latin typeface="Franklin Gothic Book" charset="0"/>
              <a:ea typeface="Franklin Gothic Book" charset="0"/>
              <a:cs typeface="Franklin Gothic Book" charset="0"/>
            </a:endParaRPr>
          </a:p>
          <a:p>
            <a:endParaRPr lang="en-US" sz="3600" dirty="0">
              <a:latin typeface="Franklin Gothic Book" charset="0"/>
              <a:ea typeface="Franklin Gothic Book" charset="0"/>
              <a:cs typeface="Franklin Gothic Book" charset="0"/>
            </a:endParaRPr>
          </a:p>
        </p:txBody>
      </p:sp>
      <p:sp>
        <p:nvSpPr>
          <p:cNvPr id="17" name="Title 16"/>
          <p:cNvSpPr>
            <a:spLocks noGrp="1"/>
          </p:cNvSpPr>
          <p:nvPr>
            <p:ph type="title"/>
          </p:nvPr>
        </p:nvSpPr>
        <p:spPr>
          <a:xfrm>
            <a:off x="12361077" y="455207"/>
            <a:ext cx="24341163" cy="3358775"/>
          </a:xfrm>
        </p:spPr>
        <p:txBody>
          <a:bodyPr>
            <a:normAutofit fontScale="90000"/>
          </a:bodyPr>
          <a:lstStyle/>
          <a:p>
            <a:pPr algn="ctr"/>
            <a:r>
              <a:rPr lang="en-US" dirty="0" smtClean="0"/>
              <a:t>Designing Effective Education Materials for Range Management and Soil Health </a:t>
            </a:r>
            <a:br>
              <a:rPr lang="en-US" dirty="0" smtClean="0"/>
            </a:br>
            <a:r>
              <a:rPr lang="en-US" sz="7333" dirty="0" smtClean="0"/>
              <a:t>Fort Collins, CO</a:t>
            </a:r>
            <a:endParaRPr lang="en-US" sz="7333" dirty="0"/>
          </a:p>
        </p:txBody>
      </p:sp>
      <p:sp>
        <p:nvSpPr>
          <p:cNvPr id="23" name="Rectangle 22">
            <a:extLst>
              <a:ext uri="{FF2B5EF4-FFF2-40B4-BE49-F238E27FC236}">
                <a16:creationId xmlns:mc="http://schemas.openxmlformats.org/markup-compatibility/2006" xmlns:mv="urn:schemas-microsoft-com:mac:vml" xmlns:a16="http://schemas.microsoft.com/office/drawing/2014/main" xmlns="" id="{276F0883-4F97-C94E-82FB-ACF41A7B041D}"/>
              </a:ext>
            </a:extLst>
          </p:cNvPr>
          <p:cNvSpPr/>
          <p:nvPr/>
        </p:nvSpPr>
        <p:spPr>
          <a:xfrm>
            <a:off x="39011409" y="30928102"/>
            <a:ext cx="11022368" cy="830997"/>
          </a:xfrm>
          <a:prstGeom prst="rect">
            <a:avLst/>
          </a:prstGeom>
        </p:spPr>
        <p:txBody>
          <a:bodyPr wrap="none">
            <a:spAutoFit/>
          </a:bodyPr>
          <a:lstStyle/>
          <a:p>
            <a:pPr algn="ctr"/>
            <a:r>
              <a:rPr lang="en-US" sz="4800" spc="300" dirty="0" smtClean="0">
                <a:solidFill>
                  <a:srgbClr val="FFFFFF"/>
                </a:solidFill>
                <a:latin typeface="+mn-lt"/>
                <a:cs typeface="Franklin Gothic Medium"/>
              </a:rPr>
              <a:t>Warner College of Natural Resources</a:t>
            </a:r>
            <a:endParaRPr lang="en-US" sz="4800" dirty="0">
              <a:latin typeface="+mn-lt"/>
            </a:endParaRPr>
          </a:p>
        </p:txBody>
      </p:sp>
      <p:pic>
        <p:nvPicPr>
          <p:cNvPr id="2" name="Picture 1" descr="Grazing Mngt Planning Guide Slid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70065" y="16947638"/>
            <a:ext cx="8282688" cy="4466548"/>
          </a:xfrm>
          <a:prstGeom prst="rect">
            <a:avLst/>
          </a:prstGeom>
        </p:spPr>
      </p:pic>
      <p:pic>
        <p:nvPicPr>
          <p:cNvPr id="3" name="Picture 2" descr="Seasonality of Forage Qualit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3689" y="16944321"/>
            <a:ext cx="5332072" cy="4469865"/>
          </a:xfrm>
          <a:prstGeom prst="rect">
            <a:avLst/>
          </a:prstGeom>
        </p:spPr>
      </p:pic>
      <p:sp>
        <p:nvSpPr>
          <p:cNvPr id="27" name="TextBox 26"/>
          <p:cNvSpPr txBox="1"/>
          <p:nvPr/>
        </p:nvSpPr>
        <p:spPr>
          <a:xfrm>
            <a:off x="34578229" y="21835361"/>
            <a:ext cx="15713771" cy="2123658"/>
          </a:xfrm>
          <a:prstGeom prst="rect">
            <a:avLst/>
          </a:prstGeom>
          <a:noFill/>
        </p:spPr>
        <p:txBody>
          <a:bodyPr wrap="square" rtlCol="0">
            <a:spAutoFit/>
          </a:bodyPr>
          <a:lstStyle/>
          <a:p>
            <a:r>
              <a:rPr lang="en-US" sz="2400" dirty="0" smtClean="0">
                <a:latin typeface="Franklin Gothic Book" charset="0"/>
                <a:ea typeface="Franklin Gothic Book" charset="0"/>
                <a:cs typeface="Franklin Gothic Book" charset="0"/>
              </a:rPr>
              <a:t>Figure 2. (A) A webpage slider advertising the new grazing management planning guide webpage. (B) A social media post to accompany education materials on the Rangelands Colorado Facebook page. I created these images using a graphic design platform called </a:t>
            </a:r>
            <a:r>
              <a:rPr lang="en-US" sz="2400" dirty="0" err="1" smtClean="0">
                <a:latin typeface="Franklin Gothic Book" charset="0"/>
                <a:ea typeface="Franklin Gothic Book" charset="0"/>
                <a:cs typeface="Franklin Gothic Book" charset="0"/>
              </a:rPr>
              <a:t>Canva</a:t>
            </a:r>
            <a:r>
              <a:rPr lang="en-US" sz="2400" dirty="0">
                <a:latin typeface="Franklin Gothic Book" charset="0"/>
                <a:ea typeface="Franklin Gothic Book" charset="0"/>
                <a:cs typeface="Franklin Gothic Book" charset="0"/>
              </a:rPr>
              <a:t> </a:t>
            </a:r>
            <a:r>
              <a:rPr lang="en-US" sz="2400" dirty="0" smtClean="0">
                <a:latin typeface="Franklin Gothic Book" charset="0"/>
                <a:ea typeface="Franklin Gothic Book" charset="0"/>
                <a:cs typeface="Franklin Gothic Book" charset="0"/>
              </a:rPr>
              <a:t>and these images are representative of additional social media designs I created during my internship.</a:t>
            </a:r>
            <a:endParaRPr lang="en-US" sz="2400" dirty="0">
              <a:latin typeface="Franklin Gothic Book" charset="0"/>
              <a:ea typeface="Franklin Gothic Book" charset="0"/>
              <a:cs typeface="Franklin Gothic Book" charset="0"/>
            </a:endParaRPr>
          </a:p>
          <a:p>
            <a:endParaRPr lang="en-US" sz="3600" dirty="0">
              <a:latin typeface="Franklin Gothic Book" charset="0"/>
              <a:ea typeface="Franklin Gothic Book" charset="0"/>
              <a:cs typeface="Franklin Gothic Book" charset="0"/>
            </a:endParaRPr>
          </a:p>
        </p:txBody>
      </p:sp>
      <p:sp>
        <p:nvSpPr>
          <p:cNvPr id="7" name="TextBox 6"/>
          <p:cNvSpPr txBox="1"/>
          <p:nvPr/>
        </p:nvSpPr>
        <p:spPr>
          <a:xfrm>
            <a:off x="34430209" y="16980709"/>
            <a:ext cx="439856" cy="461665"/>
          </a:xfrm>
          <a:prstGeom prst="rect">
            <a:avLst/>
          </a:prstGeom>
          <a:noFill/>
        </p:spPr>
        <p:txBody>
          <a:bodyPr wrap="square" rtlCol="0">
            <a:spAutoFit/>
          </a:bodyPr>
          <a:lstStyle/>
          <a:p>
            <a:r>
              <a:rPr lang="en-US" sz="2400" dirty="0" smtClean="0"/>
              <a:t>A.</a:t>
            </a:r>
            <a:endParaRPr lang="en-US" sz="2400" dirty="0"/>
          </a:p>
        </p:txBody>
      </p:sp>
      <p:sp>
        <p:nvSpPr>
          <p:cNvPr id="30" name="TextBox 29"/>
          <p:cNvSpPr txBox="1"/>
          <p:nvPr/>
        </p:nvSpPr>
        <p:spPr>
          <a:xfrm>
            <a:off x="43659058" y="16944321"/>
            <a:ext cx="439856" cy="461665"/>
          </a:xfrm>
          <a:prstGeom prst="rect">
            <a:avLst/>
          </a:prstGeom>
          <a:noFill/>
        </p:spPr>
        <p:txBody>
          <a:bodyPr wrap="square" rtlCol="0">
            <a:spAutoFit/>
          </a:bodyPr>
          <a:lstStyle/>
          <a:p>
            <a:r>
              <a:rPr lang="en-US" sz="2400" dirty="0"/>
              <a:t>B</a:t>
            </a:r>
            <a:r>
              <a:rPr lang="en-US" sz="2400" dirty="0" smtClean="0"/>
              <a:t>.</a:t>
            </a:r>
            <a:endParaRPr lang="en-US" sz="2400" dirty="0"/>
          </a:p>
        </p:txBody>
      </p:sp>
      <p:pic>
        <p:nvPicPr>
          <p:cNvPr id="8" name="Picture 7" descr="IMG_541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5497" y="13775546"/>
            <a:ext cx="8785180" cy="6588885"/>
          </a:xfrm>
          <a:prstGeom prst="rect">
            <a:avLst/>
          </a:prstGeom>
        </p:spPr>
      </p:pic>
      <p:sp>
        <p:nvSpPr>
          <p:cNvPr id="33" name="TextBox 32"/>
          <p:cNvSpPr txBox="1"/>
          <p:nvPr/>
        </p:nvSpPr>
        <p:spPr>
          <a:xfrm>
            <a:off x="4185497" y="20492280"/>
            <a:ext cx="8785180" cy="461665"/>
          </a:xfrm>
          <a:prstGeom prst="rect">
            <a:avLst/>
          </a:prstGeom>
          <a:noFill/>
        </p:spPr>
        <p:txBody>
          <a:bodyPr wrap="square" rtlCol="0">
            <a:spAutoFit/>
          </a:bodyPr>
          <a:lstStyle/>
          <a:p>
            <a:pPr algn="ctr"/>
            <a:r>
              <a:rPr lang="en-US" sz="2400" dirty="0" smtClean="0">
                <a:latin typeface="Franklin Gothic Book" charset="0"/>
                <a:ea typeface="Franklin Gothic Book" charset="0"/>
                <a:cs typeface="Franklin Gothic Book" charset="0"/>
              </a:rPr>
              <a:t>Exploring Pawnee National Grassland before COVID-19. </a:t>
            </a:r>
            <a:endParaRPr lang="en-US" sz="3600" dirty="0">
              <a:latin typeface="Franklin Gothic Book" charset="0"/>
              <a:ea typeface="Franklin Gothic Book" charset="0"/>
              <a:cs typeface="Franklin Gothic Book" charset="0"/>
            </a:endParaRPr>
          </a:p>
        </p:txBody>
      </p:sp>
      <p:sp>
        <p:nvSpPr>
          <p:cNvPr id="28" name="Rectangle 27">
            <a:extLst>
              <a:ext uri="{FF2B5EF4-FFF2-40B4-BE49-F238E27FC236}">
                <a16:creationId xmlns:mc="http://schemas.openxmlformats.org/markup-compatibility/2006" xmlns:mv="urn:schemas-microsoft-com:mac:vml" xmlns:a16="http://schemas.microsoft.com/office/drawing/2014/main" xmlns="" id="{276F0883-4F97-C94E-82FB-ACF41A7B041D}"/>
              </a:ext>
            </a:extLst>
          </p:cNvPr>
          <p:cNvSpPr/>
          <p:nvPr/>
        </p:nvSpPr>
        <p:spPr>
          <a:xfrm>
            <a:off x="1513899" y="30928102"/>
            <a:ext cx="4376318" cy="830997"/>
          </a:xfrm>
          <a:prstGeom prst="rect">
            <a:avLst/>
          </a:prstGeom>
        </p:spPr>
        <p:txBody>
          <a:bodyPr wrap="none">
            <a:spAutoFit/>
          </a:bodyPr>
          <a:lstStyle/>
          <a:p>
            <a:pPr algn="ctr"/>
            <a:r>
              <a:rPr lang="en-US" sz="4800" spc="300" dirty="0" smtClean="0">
                <a:solidFill>
                  <a:srgbClr val="FFFFFF"/>
                </a:solidFill>
                <a:cs typeface="Franklin Gothic Medium"/>
              </a:rPr>
              <a:t>Summer 2020</a:t>
            </a:r>
            <a:endParaRPr lang="en-US" sz="4800" dirty="0">
              <a:latin typeface="+mn-lt"/>
            </a:endParaRPr>
          </a:p>
        </p:txBody>
      </p:sp>
      <p:pic>
        <p:nvPicPr>
          <p:cNvPr id="5" name="Picture 4" descr="Screen Shot 2020-09-30 at 8.33.25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83728" y="21632782"/>
            <a:ext cx="9029700" cy="6629400"/>
          </a:xfrm>
          <a:prstGeom prst="rect">
            <a:avLst/>
          </a:prstGeom>
        </p:spPr>
      </p:pic>
      <p:pic>
        <p:nvPicPr>
          <p:cNvPr id="6" name="Picture 5" descr="Screen Shot 2020-09-30 at 8.34.37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50128" y="22755125"/>
            <a:ext cx="1727200" cy="3606800"/>
          </a:xfrm>
          <a:prstGeom prst="rect">
            <a:avLst/>
          </a:prstGeom>
        </p:spPr>
      </p:pic>
      <p:pic>
        <p:nvPicPr>
          <p:cNvPr id="9" name="Picture 8" descr="Screen Shot 2020-09-30 at 8.37.06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799579" y="20702986"/>
            <a:ext cx="6807200" cy="711200"/>
          </a:xfrm>
          <a:prstGeom prst="rect">
            <a:avLst/>
          </a:prstGeom>
        </p:spPr>
      </p:pic>
    </p:spTree>
    <p:extLst>
      <p:ext uri="{BB962C8B-B14F-4D97-AF65-F5344CB8AC3E}">
        <p14:creationId xmlns:p14="http://schemas.microsoft.com/office/powerpoint/2010/main" val="20322513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v="urn:schemas-microsoft-com:mac:vml">
      <p:transition>
        <p:fade/>
      </p:transition>
    </mc:Fallback>
  </mc:AlternateContent>
</p:sld>
</file>

<file path=ppt/theme/theme1.xml><?xml version="1.0" encoding="utf-8"?>
<a:theme xmlns:a="http://schemas.openxmlformats.org/drawingml/2006/main" name="Office Theme">
  <a:themeElements>
    <a:clrScheme name="CSU_CHHS-2017">
      <a:dk1>
        <a:srgbClr val="404140"/>
      </a:dk1>
      <a:lt1>
        <a:srgbClr val="FFFFFF"/>
      </a:lt1>
      <a:dk2>
        <a:srgbClr val="1E4D2B"/>
      </a:dk2>
      <a:lt2>
        <a:srgbClr val="C8C371"/>
      </a:lt2>
      <a:accent1>
        <a:srgbClr val="D0DB42"/>
      </a:accent1>
      <a:accent2>
        <a:srgbClr val="AA482E"/>
      </a:accent2>
      <a:accent3>
        <a:srgbClr val="85BAAF"/>
      </a:accent3>
      <a:accent4>
        <a:srgbClr val="003E46"/>
      </a:accent4>
      <a:accent5>
        <a:srgbClr val="E1963E"/>
      </a:accent5>
      <a:accent6>
        <a:srgbClr val="FFFFFF"/>
      </a:accent6>
      <a:hlink>
        <a:srgbClr val="3246A4"/>
      </a:hlink>
      <a:folHlink>
        <a:srgbClr val="6B156C"/>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esearchPoster-Template.pot [Compatibility Mode]" id="{8C1A2E6C-4673-4A42-8AE6-4F35A07795B7}" vid="{61F94223-71D5-48BC-B472-2E0AAE36FD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1806</TotalTime>
  <Words>783</Words>
  <Application>Microsoft Macintosh PowerPoint</Application>
  <PresentationFormat>Custom</PresentationFormat>
  <Paragraphs>59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Designing Effective Education Materials for Range Management and Soil Health  Fort Collins, CO</vt:lpstr>
    </vt:vector>
  </TitlesOfParts>
  <Company>Colorado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College of Agricultural Sciences Research Poster Template</dc:subject>
  <dc:creator>Ed.Peyronnin@ColoState.EDU</dc:creator>
  <cp:lastModifiedBy>Katherine Denune</cp:lastModifiedBy>
  <cp:revision>167</cp:revision>
  <dcterms:created xsi:type="dcterms:W3CDTF">2020-09-27T18:50:53Z</dcterms:created>
  <dcterms:modified xsi:type="dcterms:W3CDTF">2020-10-01T00:50:44Z</dcterms:modified>
</cp:coreProperties>
</file>