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6" r:id="rId2"/>
  </p:sldIdLst>
  <p:sldSz cx="51206400" cy="32918400"/>
  <p:notesSz cx="6858000" cy="9144000"/>
  <p:defaultTextStyle>
    <a:defPPr>
      <a:defRPr lang="en-US"/>
    </a:defPPr>
    <a:lvl1pPr marL="0" algn="l" defTabSz="1984405" rtl="0" eaLnBrk="1" latinLnBrk="0" hangingPunct="1">
      <a:defRPr sz="7793" kern="1200">
        <a:solidFill>
          <a:schemeClr val="tx1"/>
        </a:solidFill>
        <a:latin typeface="+mn-lt"/>
        <a:ea typeface="+mn-ea"/>
        <a:cs typeface="+mn-cs"/>
      </a:defRPr>
    </a:lvl1pPr>
    <a:lvl2pPr marL="1984405" algn="l" defTabSz="1984405" rtl="0" eaLnBrk="1" latinLnBrk="0" hangingPunct="1">
      <a:defRPr sz="7793" kern="1200">
        <a:solidFill>
          <a:schemeClr val="tx1"/>
        </a:solidFill>
        <a:latin typeface="+mn-lt"/>
        <a:ea typeface="+mn-ea"/>
        <a:cs typeface="+mn-cs"/>
      </a:defRPr>
    </a:lvl2pPr>
    <a:lvl3pPr marL="3968818" algn="l" defTabSz="1984405" rtl="0" eaLnBrk="1" latinLnBrk="0" hangingPunct="1">
      <a:defRPr sz="7793" kern="1200">
        <a:solidFill>
          <a:schemeClr val="tx1"/>
        </a:solidFill>
        <a:latin typeface="+mn-lt"/>
        <a:ea typeface="+mn-ea"/>
        <a:cs typeface="+mn-cs"/>
      </a:defRPr>
    </a:lvl3pPr>
    <a:lvl4pPr marL="5953228" algn="l" defTabSz="1984405" rtl="0" eaLnBrk="1" latinLnBrk="0" hangingPunct="1">
      <a:defRPr sz="7793" kern="1200">
        <a:solidFill>
          <a:schemeClr val="tx1"/>
        </a:solidFill>
        <a:latin typeface="+mn-lt"/>
        <a:ea typeface="+mn-ea"/>
        <a:cs typeface="+mn-cs"/>
      </a:defRPr>
    </a:lvl4pPr>
    <a:lvl5pPr marL="7937641" algn="l" defTabSz="1984405" rtl="0" eaLnBrk="1" latinLnBrk="0" hangingPunct="1">
      <a:defRPr sz="7793" kern="1200">
        <a:solidFill>
          <a:schemeClr val="tx1"/>
        </a:solidFill>
        <a:latin typeface="+mn-lt"/>
        <a:ea typeface="+mn-ea"/>
        <a:cs typeface="+mn-cs"/>
      </a:defRPr>
    </a:lvl5pPr>
    <a:lvl6pPr marL="9922050" algn="l" defTabSz="1984405" rtl="0" eaLnBrk="1" latinLnBrk="0" hangingPunct="1">
      <a:defRPr sz="7793" kern="1200">
        <a:solidFill>
          <a:schemeClr val="tx1"/>
        </a:solidFill>
        <a:latin typeface="+mn-lt"/>
        <a:ea typeface="+mn-ea"/>
        <a:cs typeface="+mn-cs"/>
      </a:defRPr>
    </a:lvl6pPr>
    <a:lvl7pPr marL="11906455" algn="l" defTabSz="1984405" rtl="0" eaLnBrk="1" latinLnBrk="0" hangingPunct="1">
      <a:defRPr sz="7793" kern="1200">
        <a:solidFill>
          <a:schemeClr val="tx1"/>
        </a:solidFill>
        <a:latin typeface="+mn-lt"/>
        <a:ea typeface="+mn-ea"/>
        <a:cs typeface="+mn-cs"/>
      </a:defRPr>
    </a:lvl7pPr>
    <a:lvl8pPr marL="13890869" algn="l" defTabSz="1984405" rtl="0" eaLnBrk="1" latinLnBrk="0" hangingPunct="1">
      <a:defRPr sz="7793" kern="1200">
        <a:solidFill>
          <a:schemeClr val="tx1"/>
        </a:solidFill>
        <a:latin typeface="+mn-lt"/>
        <a:ea typeface="+mn-ea"/>
        <a:cs typeface="+mn-cs"/>
      </a:defRPr>
    </a:lvl8pPr>
    <a:lvl9pPr marL="15875274" algn="l" defTabSz="1984405" rtl="0" eaLnBrk="1" latinLnBrk="0" hangingPunct="1">
      <a:defRPr sz="779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6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C5E8CF"/>
    <a:srgbClr val="0096FF"/>
    <a:srgbClr val="004D28"/>
    <a:srgbClr val="DAD790"/>
    <a:srgbClr val="2E9541"/>
    <a:srgbClr val="F37827"/>
    <a:srgbClr val="81C243"/>
    <a:srgbClr val="FDBC3C"/>
    <a:srgbClr val="00A4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712" autoAdjust="0"/>
  </p:normalViewPr>
  <p:slideViewPr>
    <p:cSldViewPr snapToGrid="0" snapToObjects="1">
      <p:cViewPr varScale="1">
        <p:scale>
          <a:sx n="13" d="100"/>
          <a:sy n="13" d="100"/>
        </p:scale>
        <p:origin x="1388" y="96"/>
      </p:cViewPr>
      <p:guideLst>
        <p:guide orient="horz" pos="10368"/>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1" d="100"/>
        <a:sy n="161" d="100"/>
      </p:scale>
      <p:origin x="0" y="0"/>
    </p:cViewPr>
  </p:sorterViewPr>
  <p:notesViewPr>
    <p:cSldViewPr snapToGrid="0" snapToObjects="1">
      <p:cViewPr varScale="1">
        <p:scale>
          <a:sx n="143" d="100"/>
          <a:sy n="143" d="100"/>
        </p:scale>
        <p:origin x="3720" y="21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54A1A-7AD8-9043-B73C-5F273BF3337D}" type="datetimeFigureOut">
              <a:rPr lang="en-US" smtClean="0"/>
              <a:t>10/5/2020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B18F5-F84F-0E42-92B0-1A209486C444}" type="slidenum">
              <a:rPr lang="en-US" smtClean="0"/>
              <a:t>‹#›</a:t>
            </a:fld>
            <a:endParaRPr lang="en-US"/>
          </a:p>
        </p:txBody>
      </p:sp>
    </p:spTree>
    <p:extLst>
      <p:ext uri="{BB962C8B-B14F-4D97-AF65-F5344CB8AC3E}">
        <p14:creationId xmlns:p14="http://schemas.microsoft.com/office/powerpoint/2010/main" val="1767052683"/>
      </p:ext>
    </p:extLst>
  </p:cSld>
  <p:clrMap bg1="lt1" tx1="dk1" bg2="lt2" tx2="dk2" accent1="accent1" accent2="accent2" accent3="accent3" accent4="accent4" accent5="accent5" accent6="accent6" hlink="hlink" folHlink="folHlink"/>
  <p:notesStyle>
    <a:lvl1pPr marL="0" algn="l" defTabSz="3562868" rtl="0" eaLnBrk="1" latinLnBrk="0" hangingPunct="1">
      <a:defRPr sz="4676" kern="1200">
        <a:solidFill>
          <a:schemeClr val="tx1"/>
        </a:solidFill>
        <a:latin typeface="+mn-lt"/>
        <a:ea typeface="+mn-ea"/>
        <a:cs typeface="+mn-cs"/>
      </a:defRPr>
    </a:lvl1pPr>
    <a:lvl2pPr marL="1781434" algn="l" defTabSz="3562868" rtl="0" eaLnBrk="1" latinLnBrk="0" hangingPunct="1">
      <a:defRPr sz="4676" kern="1200">
        <a:solidFill>
          <a:schemeClr val="tx1"/>
        </a:solidFill>
        <a:latin typeface="+mn-lt"/>
        <a:ea typeface="+mn-ea"/>
        <a:cs typeface="+mn-cs"/>
      </a:defRPr>
    </a:lvl2pPr>
    <a:lvl3pPr marL="3562868" algn="l" defTabSz="3562868" rtl="0" eaLnBrk="1" latinLnBrk="0" hangingPunct="1">
      <a:defRPr sz="4676" kern="1200">
        <a:solidFill>
          <a:schemeClr val="tx1"/>
        </a:solidFill>
        <a:latin typeface="+mn-lt"/>
        <a:ea typeface="+mn-ea"/>
        <a:cs typeface="+mn-cs"/>
      </a:defRPr>
    </a:lvl3pPr>
    <a:lvl4pPr marL="5344302" algn="l" defTabSz="3562868" rtl="0" eaLnBrk="1" latinLnBrk="0" hangingPunct="1">
      <a:defRPr sz="4676" kern="1200">
        <a:solidFill>
          <a:schemeClr val="tx1"/>
        </a:solidFill>
        <a:latin typeface="+mn-lt"/>
        <a:ea typeface="+mn-ea"/>
        <a:cs typeface="+mn-cs"/>
      </a:defRPr>
    </a:lvl4pPr>
    <a:lvl5pPr marL="7125736" algn="l" defTabSz="3562868" rtl="0" eaLnBrk="1" latinLnBrk="0" hangingPunct="1">
      <a:defRPr sz="4676" kern="1200">
        <a:solidFill>
          <a:schemeClr val="tx1"/>
        </a:solidFill>
        <a:latin typeface="+mn-lt"/>
        <a:ea typeface="+mn-ea"/>
        <a:cs typeface="+mn-cs"/>
      </a:defRPr>
    </a:lvl5pPr>
    <a:lvl6pPr marL="8907170" algn="l" defTabSz="3562868" rtl="0" eaLnBrk="1" latinLnBrk="0" hangingPunct="1">
      <a:defRPr sz="4676" kern="1200">
        <a:solidFill>
          <a:schemeClr val="tx1"/>
        </a:solidFill>
        <a:latin typeface="+mn-lt"/>
        <a:ea typeface="+mn-ea"/>
        <a:cs typeface="+mn-cs"/>
      </a:defRPr>
    </a:lvl6pPr>
    <a:lvl7pPr marL="10688604" algn="l" defTabSz="3562868" rtl="0" eaLnBrk="1" latinLnBrk="0" hangingPunct="1">
      <a:defRPr sz="4676" kern="1200">
        <a:solidFill>
          <a:schemeClr val="tx1"/>
        </a:solidFill>
        <a:latin typeface="+mn-lt"/>
        <a:ea typeface="+mn-ea"/>
        <a:cs typeface="+mn-cs"/>
      </a:defRPr>
    </a:lvl7pPr>
    <a:lvl8pPr marL="12470039" algn="l" defTabSz="3562868" rtl="0" eaLnBrk="1" latinLnBrk="0" hangingPunct="1">
      <a:defRPr sz="4676" kern="1200">
        <a:solidFill>
          <a:schemeClr val="tx1"/>
        </a:solidFill>
        <a:latin typeface="+mn-lt"/>
        <a:ea typeface="+mn-ea"/>
        <a:cs typeface="+mn-cs"/>
      </a:defRPr>
    </a:lvl8pPr>
    <a:lvl9pPr marL="14251473" algn="l" defTabSz="3562868" rtl="0" eaLnBrk="1" latinLnBrk="0" hangingPunct="1">
      <a:defRPr sz="4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B18F5-F84F-0E42-92B0-1A209486C444}" type="slidenum">
              <a:rPr lang="en-US" smtClean="0"/>
              <a:t>1</a:t>
            </a:fld>
            <a:endParaRPr lang="en-US"/>
          </a:p>
        </p:txBody>
      </p:sp>
    </p:spTree>
    <p:extLst>
      <p:ext uri="{BB962C8B-B14F-4D97-AF65-F5344CB8AC3E}">
        <p14:creationId xmlns:p14="http://schemas.microsoft.com/office/powerpoint/2010/main" val="402995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30" name="Title Placeholder 1"/>
          <p:cNvSpPr>
            <a:spLocks noGrp="1"/>
          </p:cNvSpPr>
          <p:nvPr>
            <p:ph type="title" hasCustomPrompt="1"/>
          </p:nvPr>
        </p:nvSpPr>
        <p:spPr>
          <a:xfrm>
            <a:off x="20721426" y="1574799"/>
            <a:ext cx="15891150" cy="2239183"/>
          </a:xfrm>
          <a:prstGeom prst="rect">
            <a:avLst/>
          </a:prstGeom>
        </p:spPr>
        <p:txBody>
          <a:bodyPr vert="horz" lIns="54864" tIns="54864" rIns="54864" bIns="50929" rtlCol="0" anchor="t" anchorCtr="0">
            <a:normAutofit/>
          </a:bodyPr>
          <a:lstStyle/>
          <a:p>
            <a:r>
              <a:rPr lang="en-US" dirty="0"/>
              <a:t>TITLE OF RESEARCH</a:t>
            </a:r>
          </a:p>
        </p:txBody>
      </p:sp>
      <p:sp>
        <p:nvSpPr>
          <p:cNvPr id="33" name="Text Placeholder 32"/>
          <p:cNvSpPr>
            <a:spLocks noGrp="1"/>
          </p:cNvSpPr>
          <p:nvPr>
            <p:ph type="body" sz="quarter" idx="10" hasCustomPrompt="1"/>
          </p:nvPr>
        </p:nvSpPr>
        <p:spPr>
          <a:xfrm>
            <a:off x="37429440" y="1574799"/>
            <a:ext cx="6022848" cy="2239183"/>
          </a:xfrm>
          <a:prstGeom prst="rect">
            <a:avLst/>
          </a:prstGeom>
        </p:spPr>
        <p:txBody>
          <a:bodyPr/>
          <a:lstStyle>
            <a:lvl1pPr>
              <a:defRPr sz="3600">
                <a:solidFill>
                  <a:schemeClr val="tx1"/>
                </a:solidFill>
              </a:defRPr>
            </a:lvl1pPr>
          </a:lstStyle>
          <a:p>
            <a:pPr lvl="0"/>
            <a:r>
              <a:rPr lang="en-US" dirty="0"/>
              <a:t>Author No. 1</a:t>
            </a:r>
            <a:br>
              <a:rPr lang="en-US" dirty="0"/>
            </a:br>
            <a:r>
              <a:rPr lang="en-US" dirty="0"/>
              <a:t>Title</a:t>
            </a:r>
          </a:p>
        </p:txBody>
      </p:sp>
      <p:sp>
        <p:nvSpPr>
          <p:cNvPr id="34" name="Text Placeholder 32"/>
          <p:cNvSpPr>
            <a:spLocks noGrp="1"/>
          </p:cNvSpPr>
          <p:nvPr>
            <p:ph type="body" sz="quarter" idx="11" hasCustomPrompt="1"/>
          </p:nvPr>
        </p:nvSpPr>
        <p:spPr>
          <a:xfrm>
            <a:off x="44269152" y="1574799"/>
            <a:ext cx="6022848" cy="2239183"/>
          </a:xfrm>
          <a:prstGeom prst="rect">
            <a:avLst/>
          </a:prstGeom>
        </p:spPr>
        <p:txBody>
          <a:bodyPr/>
          <a:lstStyle>
            <a:lvl1pPr>
              <a:defRPr sz="3600">
                <a:solidFill>
                  <a:schemeClr val="tx1"/>
                </a:solidFill>
              </a:defRPr>
            </a:lvl1pPr>
          </a:lstStyle>
          <a:p>
            <a:pPr lvl="0"/>
            <a:r>
              <a:rPr lang="en-US" dirty="0"/>
              <a:t>Author No. 2</a:t>
            </a:r>
            <a:br>
              <a:rPr lang="en-US" dirty="0"/>
            </a:br>
            <a:r>
              <a:rPr lang="en-US" dirty="0"/>
              <a:t>Title</a:t>
            </a:r>
          </a:p>
        </p:txBody>
      </p:sp>
      <p:pic>
        <p:nvPicPr>
          <p:cNvPr id="6" name="Picture 5">
            <a:extLst>
              <a:ext uri="{FF2B5EF4-FFF2-40B4-BE49-F238E27FC236}">
                <a16:creationId xmlns:a16="http://schemas.microsoft.com/office/drawing/2014/main" id="{8956C4B2-A3A7-424B-8F0D-16C6DB36038F}"/>
              </a:ext>
            </a:extLst>
          </p:cNvPr>
          <p:cNvPicPr>
            <a:picLocks noChangeAspect="1"/>
          </p:cNvPicPr>
          <p:nvPr userDrawn="1"/>
        </p:nvPicPr>
        <p:blipFill>
          <a:blip r:embed="rId2"/>
          <a:stretch>
            <a:fillRect/>
          </a:stretch>
        </p:blipFill>
        <p:spPr>
          <a:xfrm>
            <a:off x="914400" y="1300557"/>
            <a:ext cx="10156371" cy="2253541"/>
          </a:xfrm>
          <a:prstGeom prst="rect">
            <a:avLst/>
          </a:prstGeom>
        </p:spPr>
      </p:pic>
    </p:spTree>
    <p:extLst>
      <p:ext uri="{BB962C8B-B14F-4D97-AF65-F5344CB8AC3E}">
        <p14:creationId xmlns:p14="http://schemas.microsoft.com/office/powerpoint/2010/main" val="16189083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914400" y="30565893"/>
            <a:ext cx="49377600" cy="1557383"/>
          </a:xfrm>
          <a:prstGeom prst="rect">
            <a:avLst/>
          </a:prstGeom>
          <a:solidFill>
            <a:schemeClr val="tx2"/>
          </a:solidFill>
          <a:ln>
            <a:noFill/>
          </a:ln>
          <a:effectLst>
            <a:reflection blurRad="6350" stA="52000" endA="300" endPos="35000" dir="5400000" sy="-100000" algn="bl" rotWithShape="0"/>
          </a:effectLst>
          <a:scene3d>
            <a:camera prst="orthographicFront"/>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509249" rtl="0" eaLnBrk="1" latinLnBrk="0" hangingPunct="1">
        <a:spcBef>
          <a:spcPct val="0"/>
        </a:spcBef>
        <a:buNone/>
        <a:defRPr sz="8000" kern="1200" cap="all" baseline="0">
          <a:solidFill>
            <a:schemeClr val="tx2"/>
          </a:solidFill>
          <a:latin typeface="Franklin Gothic Medium" charset="0"/>
          <a:ea typeface="Franklin Gothic Medium" charset="0"/>
          <a:cs typeface="Franklin Gothic Medium" charset="0"/>
        </a:defRPr>
      </a:lvl1pPr>
    </p:titleStyle>
    <p:bodyStyle>
      <a:lvl1pPr marL="0" marR="0" indent="0" algn="l" defTabSz="4807092" rtl="0" eaLnBrk="1" fontAlgn="auto" latinLnBrk="0" hangingPunct="1">
        <a:lnSpc>
          <a:spcPct val="100000"/>
        </a:lnSpc>
        <a:spcBef>
          <a:spcPts val="0"/>
        </a:spcBef>
        <a:spcAft>
          <a:spcPts val="0"/>
        </a:spcAft>
        <a:buClrTx/>
        <a:buSzTx/>
        <a:buFontTx/>
        <a:buNone/>
        <a:tabLst/>
        <a:defRPr sz="1800" b="0" kern="1200">
          <a:solidFill>
            <a:schemeClr val="tx1"/>
          </a:solidFill>
          <a:latin typeface="Franklin Gothic Book" charset="0"/>
          <a:ea typeface="Franklin Gothic Book" charset="0"/>
          <a:cs typeface="Franklin Gothic Book" charset="0"/>
        </a:defRPr>
      </a:lvl1pPr>
      <a:lvl2pPr marL="827531" indent="-318282" algn="l" defTabSz="509249" rtl="0" eaLnBrk="1" latinLnBrk="0" hangingPunct="1">
        <a:spcBef>
          <a:spcPct val="20000"/>
        </a:spcBef>
        <a:spcAft>
          <a:spcPts val="600"/>
        </a:spcAft>
        <a:buFont typeface="Arial"/>
        <a:buChar char="–"/>
        <a:defRPr sz="1600" b="0" kern="1200">
          <a:solidFill>
            <a:schemeClr val="tx1"/>
          </a:solidFill>
          <a:latin typeface="Franklin Gothic Book" charset="0"/>
          <a:ea typeface="Franklin Gothic Book" charset="0"/>
          <a:cs typeface="Franklin Gothic Book" charset="0"/>
        </a:defRPr>
      </a:lvl2pPr>
      <a:lvl3pPr marL="1273126" indent="-254625" algn="l" defTabSz="509249" rtl="0" eaLnBrk="1" latinLnBrk="0" hangingPunct="1">
        <a:spcBef>
          <a:spcPct val="20000"/>
        </a:spcBef>
        <a:spcAft>
          <a:spcPts val="600"/>
        </a:spcAft>
        <a:buFont typeface="Arial"/>
        <a:buChar char="•"/>
        <a:defRPr sz="1400" b="0" kern="1200">
          <a:solidFill>
            <a:schemeClr val="tx1"/>
          </a:solidFill>
          <a:latin typeface="Franklin Gothic Book" charset="0"/>
          <a:ea typeface="Franklin Gothic Book" charset="0"/>
          <a:cs typeface="Franklin Gothic Book" charset="0"/>
        </a:defRPr>
      </a:lvl3pPr>
      <a:lvl4pPr marL="1782376" indent="-254625" algn="l" defTabSz="509249" rtl="0" eaLnBrk="1" latinLnBrk="0" hangingPunct="1">
        <a:spcBef>
          <a:spcPct val="20000"/>
        </a:spcBef>
        <a:spcAft>
          <a:spcPts val="600"/>
        </a:spcAft>
        <a:buFont typeface="Arial"/>
        <a:buChar char="–"/>
        <a:defRPr sz="1200" b="0" kern="1200">
          <a:solidFill>
            <a:schemeClr val="tx1"/>
          </a:solidFill>
          <a:latin typeface="Franklin Gothic Book" charset="0"/>
          <a:ea typeface="Franklin Gothic Book" charset="0"/>
          <a:cs typeface="Franklin Gothic Book" charset="0"/>
        </a:defRPr>
      </a:lvl4pPr>
      <a:lvl5pPr marL="2291627" indent="-254625" algn="l" defTabSz="509249" rtl="0" eaLnBrk="1" latinLnBrk="0" hangingPunct="1">
        <a:spcBef>
          <a:spcPct val="20000"/>
        </a:spcBef>
        <a:buFont typeface="Arial"/>
        <a:buChar char="»"/>
        <a:defRPr sz="1200" b="0" kern="1200">
          <a:solidFill>
            <a:schemeClr val="tx1"/>
          </a:solidFill>
          <a:latin typeface="Franklin Gothic Book" charset="0"/>
          <a:ea typeface="Franklin Gothic Book" charset="0"/>
          <a:cs typeface="Franklin Gothic Book" charset="0"/>
        </a:defRPr>
      </a:lvl5pPr>
      <a:lvl6pPr marL="2800878" indent="-254625" algn="l" defTabSz="509249" rtl="0" eaLnBrk="1" latinLnBrk="0" hangingPunct="1">
        <a:spcBef>
          <a:spcPct val="20000"/>
        </a:spcBef>
        <a:buFont typeface="Arial"/>
        <a:buChar char="•"/>
        <a:defRPr sz="2200" kern="1200">
          <a:solidFill>
            <a:schemeClr val="tx1"/>
          </a:solidFill>
          <a:latin typeface="+mn-lt"/>
          <a:ea typeface="+mn-ea"/>
          <a:cs typeface="+mn-cs"/>
        </a:defRPr>
      </a:lvl6pPr>
      <a:lvl7pPr marL="3310129" indent="-254625" algn="l" defTabSz="509249" rtl="0" eaLnBrk="1" latinLnBrk="0" hangingPunct="1">
        <a:spcBef>
          <a:spcPct val="20000"/>
        </a:spcBef>
        <a:buFont typeface="Arial"/>
        <a:buChar char="•"/>
        <a:defRPr sz="2200" kern="1200">
          <a:solidFill>
            <a:schemeClr val="tx1"/>
          </a:solidFill>
          <a:latin typeface="+mn-lt"/>
          <a:ea typeface="+mn-ea"/>
          <a:cs typeface="+mn-cs"/>
        </a:defRPr>
      </a:lvl7pPr>
      <a:lvl8pPr marL="3819378" indent="-254625" algn="l" defTabSz="509249" rtl="0" eaLnBrk="1" latinLnBrk="0" hangingPunct="1">
        <a:spcBef>
          <a:spcPct val="20000"/>
        </a:spcBef>
        <a:buFont typeface="Arial"/>
        <a:buChar char="•"/>
        <a:defRPr sz="2200" kern="1200">
          <a:solidFill>
            <a:schemeClr val="tx1"/>
          </a:solidFill>
          <a:latin typeface="+mn-lt"/>
          <a:ea typeface="+mn-ea"/>
          <a:cs typeface="+mn-cs"/>
        </a:defRPr>
      </a:lvl8pPr>
      <a:lvl9pPr marL="4328629" indent="-254625" algn="l" defTabSz="50924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49" rtl="0" eaLnBrk="1" latinLnBrk="0" hangingPunct="1">
        <a:defRPr sz="2000" kern="1200">
          <a:solidFill>
            <a:schemeClr val="tx1"/>
          </a:solidFill>
          <a:latin typeface="+mn-lt"/>
          <a:ea typeface="+mn-ea"/>
          <a:cs typeface="+mn-cs"/>
        </a:defRPr>
      </a:lvl1pPr>
      <a:lvl2pPr marL="509249" algn="l" defTabSz="509249" rtl="0" eaLnBrk="1" latinLnBrk="0" hangingPunct="1">
        <a:defRPr sz="2000" kern="1200">
          <a:solidFill>
            <a:schemeClr val="tx1"/>
          </a:solidFill>
          <a:latin typeface="+mn-lt"/>
          <a:ea typeface="+mn-ea"/>
          <a:cs typeface="+mn-cs"/>
        </a:defRPr>
      </a:lvl2pPr>
      <a:lvl3pPr marL="1018501" algn="l" defTabSz="509249" rtl="0" eaLnBrk="1" latinLnBrk="0" hangingPunct="1">
        <a:defRPr sz="2000" kern="1200">
          <a:solidFill>
            <a:schemeClr val="tx1"/>
          </a:solidFill>
          <a:latin typeface="+mn-lt"/>
          <a:ea typeface="+mn-ea"/>
          <a:cs typeface="+mn-cs"/>
        </a:defRPr>
      </a:lvl3pPr>
      <a:lvl4pPr marL="1527751" algn="l" defTabSz="509249" rtl="0" eaLnBrk="1" latinLnBrk="0" hangingPunct="1">
        <a:defRPr sz="2000" kern="1200">
          <a:solidFill>
            <a:schemeClr val="tx1"/>
          </a:solidFill>
          <a:latin typeface="+mn-lt"/>
          <a:ea typeface="+mn-ea"/>
          <a:cs typeface="+mn-cs"/>
        </a:defRPr>
      </a:lvl4pPr>
      <a:lvl5pPr marL="2037003" algn="l" defTabSz="509249" rtl="0" eaLnBrk="1" latinLnBrk="0" hangingPunct="1">
        <a:defRPr sz="2000" kern="1200">
          <a:solidFill>
            <a:schemeClr val="tx1"/>
          </a:solidFill>
          <a:latin typeface="+mn-lt"/>
          <a:ea typeface="+mn-ea"/>
          <a:cs typeface="+mn-cs"/>
        </a:defRPr>
      </a:lvl5pPr>
      <a:lvl6pPr marL="2546252" algn="l" defTabSz="509249" rtl="0" eaLnBrk="1" latinLnBrk="0" hangingPunct="1">
        <a:defRPr sz="2000" kern="1200">
          <a:solidFill>
            <a:schemeClr val="tx1"/>
          </a:solidFill>
          <a:latin typeface="+mn-lt"/>
          <a:ea typeface="+mn-ea"/>
          <a:cs typeface="+mn-cs"/>
        </a:defRPr>
      </a:lvl6pPr>
      <a:lvl7pPr marL="3055502" algn="l" defTabSz="509249" rtl="0" eaLnBrk="1" latinLnBrk="0" hangingPunct="1">
        <a:defRPr sz="2000" kern="1200">
          <a:solidFill>
            <a:schemeClr val="tx1"/>
          </a:solidFill>
          <a:latin typeface="+mn-lt"/>
          <a:ea typeface="+mn-ea"/>
          <a:cs typeface="+mn-cs"/>
        </a:defRPr>
      </a:lvl7pPr>
      <a:lvl8pPr marL="3564753" algn="l" defTabSz="509249" rtl="0" eaLnBrk="1" latinLnBrk="0" hangingPunct="1">
        <a:defRPr sz="2000" kern="1200">
          <a:solidFill>
            <a:schemeClr val="tx1"/>
          </a:solidFill>
          <a:latin typeface="+mn-lt"/>
          <a:ea typeface="+mn-ea"/>
          <a:cs typeface="+mn-cs"/>
        </a:defRPr>
      </a:lvl8pPr>
      <a:lvl9pPr marL="4074002" algn="l" defTabSz="50924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6108277" y="1297062"/>
            <a:ext cx="6022848" cy="2239183"/>
          </a:xfrm>
        </p:spPr>
        <p:txBody>
          <a:bodyPr/>
          <a:lstStyle/>
          <a:p>
            <a:r>
              <a:rPr lang="en-US" dirty="0">
                <a:solidFill>
                  <a:schemeClr val="tx1">
                    <a:lumMod val="50000"/>
                  </a:schemeClr>
                </a:solidFill>
              </a:rPr>
              <a:t>Intern:</a:t>
            </a:r>
          </a:p>
          <a:p>
            <a:r>
              <a:rPr lang="en-US" dirty="0">
                <a:solidFill>
                  <a:schemeClr val="tx1">
                    <a:lumMod val="50000"/>
                  </a:schemeClr>
                </a:solidFill>
              </a:rPr>
              <a:t>Kristin Leger</a:t>
            </a:r>
          </a:p>
        </p:txBody>
      </p:sp>
      <p:sp>
        <p:nvSpPr>
          <p:cNvPr id="15" name="Text Placeholder 14"/>
          <p:cNvSpPr>
            <a:spLocks noGrp="1"/>
          </p:cNvSpPr>
          <p:nvPr>
            <p:ph type="body" sz="quarter" idx="11"/>
          </p:nvPr>
        </p:nvSpPr>
        <p:spPr>
          <a:xfrm>
            <a:off x="39824526" y="1297062"/>
            <a:ext cx="10467474" cy="2239183"/>
          </a:xfrm>
        </p:spPr>
        <p:txBody>
          <a:bodyPr/>
          <a:lstStyle/>
          <a:p>
            <a:r>
              <a:rPr lang="en-US" sz="2800" dirty="0">
                <a:solidFill>
                  <a:schemeClr val="tx1">
                    <a:lumMod val="50000"/>
                  </a:schemeClr>
                </a:solidFill>
              </a:rPr>
              <a:t>Extension Internship Team:</a:t>
            </a:r>
          </a:p>
          <a:p>
            <a:r>
              <a:rPr lang="en-US" sz="2800" dirty="0">
                <a:solidFill>
                  <a:schemeClr val="tx1">
                    <a:lumMod val="50000"/>
                  </a:schemeClr>
                </a:solidFill>
              </a:rPr>
              <a:t>John Sanderson, CSU Center for Collaborative Conservation Director</a:t>
            </a:r>
          </a:p>
          <a:p>
            <a:r>
              <a:rPr lang="en-US" sz="2800" dirty="0">
                <a:solidFill>
                  <a:schemeClr val="tx1">
                    <a:lumMod val="50000"/>
                  </a:schemeClr>
                </a:solidFill>
              </a:rPr>
              <a:t>Rob Addington, TNC Colorado Forest Program Director</a:t>
            </a:r>
          </a:p>
          <a:p>
            <a:r>
              <a:rPr lang="en-US" sz="2800" dirty="0">
                <a:solidFill>
                  <a:schemeClr val="tx1">
                    <a:lumMod val="50000"/>
                  </a:schemeClr>
                </a:solidFill>
              </a:rPr>
              <a:t>Kerri Rollins, CSU Extension Larimer County Director</a:t>
            </a:r>
          </a:p>
          <a:p>
            <a:r>
              <a:rPr lang="en-US" sz="2800" dirty="0">
                <a:solidFill>
                  <a:schemeClr val="tx1">
                    <a:lumMod val="50000"/>
                  </a:schemeClr>
                </a:solidFill>
              </a:rPr>
              <a:t>Mark </a:t>
            </a:r>
            <a:r>
              <a:rPr lang="en-US" sz="2800" dirty="0" err="1">
                <a:solidFill>
                  <a:schemeClr val="tx1">
                    <a:lumMod val="50000"/>
                  </a:schemeClr>
                </a:solidFill>
              </a:rPr>
              <a:t>Platten</a:t>
            </a:r>
            <a:r>
              <a:rPr lang="en-US" sz="2800" dirty="0">
                <a:solidFill>
                  <a:schemeClr val="tx1">
                    <a:lumMod val="50000"/>
                  </a:schemeClr>
                </a:solidFill>
              </a:rPr>
              <a:t>, CSU Extension Teller County Director</a:t>
            </a:r>
          </a:p>
        </p:txBody>
      </p:sp>
      <p:sp>
        <p:nvSpPr>
          <p:cNvPr id="12" name="Rectangle 11"/>
          <p:cNvSpPr/>
          <p:nvPr/>
        </p:nvSpPr>
        <p:spPr>
          <a:xfrm>
            <a:off x="914400" y="4128655"/>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PROJECT INTRODUCTION</a:t>
            </a:r>
            <a:endParaRPr lang="en-US" dirty="0"/>
          </a:p>
        </p:txBody>
      </p:sp>
      <p:sp>
        <p:nvSpPr>
          <p:cNvPr id="13" name="Rectangle 12"/>
          <p:cNvSpPr/>
          <p:nvPr/>
        </p:nvSpPr>
        <p:spPr>
          <a:xfrm>
            <a:off x="17653201" y="4114800"/>
            <a:ext cx="15895573"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WHAT YOU DID</a:t>
            </a:r>
          </a:p>
        </p:txBody>
      </p:sp>
      <p:sp>
        <p:nvSpPr>
          <p:cNvPr id="14" name="Rectangle 13"/>
          <p:cNvSpPr/>
          <p:nvPr/>
        </p:nvSpPr>
        <p:spPr>
          <a:xfrm>
            <a:off x="34435486" y="4128655"/>
            <a:ext cx="15856514"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WHAT YOU LEARNED</a:t>
            </a:r>
          </a:p>
        </p:txBody>
      </p:sp>
      <p:sp>
        <p:nvSpPr>
          <p:cNvPr id="16" name="Rectangle 15"/>
          <p:cNvSpPr/>
          <p:nvPr/>
        </p:nvSpPr>
        <p:spPr>
          <a:xfrm>
            <a:off x="34206325" y="24653991"/>
            <a:ext cx="15856514"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NEXT STEPS</a:t>
            </a:r>
          </a:p>
        </p:txBody>
      </p:sp>
      <p:sp>
        <p:nvSpPr>
          <p:cNvPr id="18" name="TextBox 17"/>
          <p:cNvSpPr txBox="1"/>
          <p:nvPr/>
        </p:nvSpPr>
        <p:spPr>
          <a:xfrm>
            <a:off x="986174" y="5609862"/>
            <a:ext cx="15773400" cy="10618291"/>
          </a:xfrm>
          <a:prstGeom prst="rect">
            <a:avLst/>
          </a:prstGeom>
          <a:noFill/>
        </p:spPr>
        <p:txBody>
          <a:bodyPr wrap="square" rtlCol="0">
            <a:spAutoFit/>
          </a:bodyPr>
          <a:lstStyle/>
          <a:p>
            <a:r>
              <a:rPr lang="en-US" sz="3600" dirty="0">
                <a:solidFill>
                  <a:schemeClr val="tx1">
                    <a:lumMod val="50000"/>
                  </a:schemeClr>
                </a:solidFill>
                <a:cs typeface="Calibri" panose="020F0502020204030204" pitchFamily="34" charset="0"/>
              </a:rPr>
              <a:t>Colorado is expected to face severe water shortages as a result of population growth and climate change (CWCB, 2018). According to the Colorado Water Conservation Board, the state’s population will double to 9 million by 2050. To compound this, climate change is causing drought, increased frequency and severity of disturbances events, and hydrological changes including altered precipitation patterns and less snowpack (MacDonald &amp; </a:t>
            </a:r>
            <a:r>
              <a:rPr lang="en-US" sz="3600" dirty="0" err="1">
                <a:solidFill>
                  <a:schemeClr val="tx1">
                    <a:lumMod val="50000"/>
                  </a:schemeClr>
                </a:solidFill>
                <a:cs typeface="Calibri" panose="020F0502020204030204" pitchFamily="34" charset="0"/>
              </a:rPr>
              <a:t>Stednick</a:t>
            </a:r>
            <a:r>
              <a:rPr lang="en-US" sz="3600" dirty="0">
                <a:solidFill>
                  <a:schemeClr val="tx1">
                    <a:lumMod val="50000"/>
                  </a:schemeClr>
                </a:solidFill>
                <a:cs typeface="Calibri" panose="020F0502020204030204" pitchFamily="34" charset="0"/>
              </a:rPr>
              <a:t>, 2003). Certain forest management activities have the potential to increase water yield by maximizing snow accumulation, retention, and streamflow. The reduction of canopy cover via mechanical thinning and prescribed fire subsequently reduces snow interception rates—allowing more snow to accumulate on the forest floor (Golding &amp; Swanson, 1986). On the other hand, complete canopy removal via clearcutting creates large, open areas that increase snow’s exposure to solar radiation and wind redistribution—ultimately leading to more ablation and higher snowmelt rates (see Figure 2; Golding &amp; Swanson, 1978). There is a need to identify an optimal level of forest canopy cover that can simultaneously maximize snow accumulation and minimize snowmelt rate. To address this need, a rapid systematic literature review was conducted to examine how forests can be managed to influence snow processes (i.e., snow accumulation, retention, snowmelt, and streamflow).</a:t>
            </a:r>
          </a:p>
        </p:txBody>
      </p:sp>
      <p:sp>
        <p:nvSpPr>
          <p:cNvPr id="19" name="TextBox 18"/>
          <p:cNvSpPr txBox="1"/>
          <p:nvPr/>
        </p:nvSpPr>
        <p:spPr>
          <a:xfrm>
            <a:off x="909975" y="18456702"/>
            <a:ext cx="15849599" cy="3416320"/>
          </a:xfrm>
          <a:prstGeom prst="rect">
            <a:avLst/>
          </a:prstGeom>
          <a:noFill/>
        </p:spPr>
        <p:txBody>
          <a:bodyPr wrap="square" rtlCol="0">
            <a:spAutoFit/>
          </a:bodyPr>
          <a:lstStyle/>
          <a:p>
            <a:pPr marL="742950" indent="-742950">
              <a:buAutoNum type="arabicParenR"/>
            </a:pPr>
            <a:r>
              <a:rPr lang="en-US" sz="3600" dirty="0">
                <a:solidFill>
                  <a:schemeClr val="tx1">
                    <a:lumMod val="50000"/>
                  </a:schemeClr>
                </a:solidFill>
              </a:rPr>
              <a:t>Compile results from both empirical and model-based studies that look at the impacts of canopy removal on snow processes. </a:t>
            </a:r>
          </a:p>
          <a:p>
            <a:endParaRPr lang="en-US" sz="3600" dirty="0">
              <a:solidFill>
                <a:schemeClr val="tx1">
                  <a:lumMod val="50000"/>
                </a:schemeClr>
              </a:solidFill>
            </a:endParaRPr>
          </a:p>
          <a:p>
            <a:pPr marL="742950" indent="-742950">
              <a:buAutoNum type="arabicParenR"/>
            </a:pPr>
            <a:r>
              <a:rPr lang="en-US" sz="3600" dirty="0">
                <a:solidFill>
                  <a:schemeClr val="tx1">
                    <a:lumMod val="50000"/>
                  </a:schemeClr>
                </a:solidFill>
              </a:rPr>
              <a:t>Use these results to provide practical management recommendations to forest managers in Colorado for how they can manage forests to increase snow accumulation and water yield. </a:t>
            </a:r>
            <a:endParaRPr lang="en-US" sz="3600" dirty="0">
              <a:solidFill>
                <a:schemeClr val="tx1">
                  <a:lumMod val="50000"/>
                </a:schemeClr>
              </a:solidFill>
              <a:latin typeface="Franklin Gothic Book" charset="0"/>
              <a:ea typeface="Franklin Gothic Book" charset="0"/>
              <a:cs typeface="Franklin Gothic Book" charset="0"/>
            </a:endParaRPr>
          </a:p>
        </p:txBody>
      </p:sp>
      <p:sp>
        <p:nvSpPr>
          <p:cNvPr id="20" name="TextBox 19"/>
          <p:cNvSpPr txBox="1"/>
          <p:nvPr/>
        </p:nvSpPr>
        <p:spPr>
          <a:xfrm>
            <a:off x="17653200" y="5609862"/>
            <a:ext cx="15874799" cy="6924973"/>
          </a:xfrm>
          <a:prstGeom prst="rect">
            <a:avLst/>
          </a:prstGeom>
          <a:noFill/>
        </p:spPr>
        <p:txBody>
          <a:bodyPr wrap="square" rtlCol="0">
            <a:spAutoFit/>
          </a:bodyPr>
          <a:lstStyle/>
          <a:p>
            <a:r>
              <a:rPr lang="en-US" sz="3600" dirty="0">
                <a:solidFill>
                  <a:schemeClr val="tx1">
                    <a:lumMod val="50000"/>
                  </a:schemeClr>
                </a:solidFill>
              </a:rPr>
              <a:t>I partnered with Rob Addington from The Nature Conservancy, Colorado to address the conservation challenge of anticipated water shortages throughout the state. Together with Rob and my Extension Internship team, we formulated the following research question: </a:t>
            </a:r>
          </a:p>
          <a:p>
            <a:endParaRPr lang="en-US" sz="2400" dirty="0">
              <a:solidFill>
                <a:schemeClr val="tx1">
                  <a:lumMod val="50000"/>
                </a:schemeClr>
              </a:solidFill>
            </a:endParaRPr>
          </a:p>
          <a:p>
            <a:r>
              <a:rPr lang="en-US" sz="3600" b="1" dirty="0">
                <a:solidFill>
                  <a:schemeClr val="tx1">
                    <a:lumMod val="50000"/>
                  </a:schemeClr>
                </a:solidFill>
              </a:rPr>
              <a:t>How can forests be managed to influence snow processes in Colorado?</a:t>
            </a:r>
            <a:r>
              <a:rPr lang="en-US" sz="3600" dirty="0">
                <a:solidFill>
                  <a:schemeClr val="tx1">
                    <a:lumMod val="50000"/>
                  </a:schemeClr>
                </a:solidFill>
              </a:rPr>
              <a:t> </a:t>
            </a:r>
          </a:p>
          <a:p>
            <a:endParaRPr lang="en-US" sz="2400" dirty="0">
              <a:solidFill>
                <a:schemeClr val="tx1">
                  <a:lumMod val="50000"/>
                </a:schemeClr>
              </a:solidFill>
            </a:endParaRPr>
          </a:p>
          <a:p>
            <a:r>
              <a:rPr lang="en-US" sz="3600" dirty="0">
                <a:solidFill>
                  <a:schemeClr val="tx1">
                    <a:lumMod val="50000"/>
                  </a:schemeClr>
                </a:solidFill>
              </a:rPr>
              <a:t>With the support and guidance of my Extension Internship Team, I conducted a rapid systematic literature review to answer the research question. A total of 40 papers published between 2000-2020 were included in the review. The results were used to make management recommendations to increase water yield in response to projected water shortages from population growth and climate change. </a:t>
            </a:r>
            <a:endParaRPr lang="en-US" sz="3600" dirty="0">
              <a:solidFill>
                <a:schemeClr val="tx1">
                  <a:lumMod val="50000"/>
                </a:schemeClr>
              </a:solidFill>
              <a:ea typeface="Franklin Gothic Book" charset="0"/>
              <a:cs typeface="Franklin Gothic Book" charset="0"/>
            </a:endParaRPr>
          </a:p>
        </p:txBody>
      </p:sp>
      <p:sp>
        <p:nvSpPr>
          <p:cNvPr id="21" name="TextBox 20"/>
          <p:cNvSpPr txBox="1"/>
          <p:nvPr/>
        </p:nvSpPr>
        <p:spPr>
          <a:xfrm>
            <a:off x="34442400" y="5609862"/>
            <a:ext cx="15849600" cy="10064294"/>
          </a:xfrm>
          <a:prstGeom prst="rect">
            <a:avLst/>
          </a:prstGeom>
          <a:noFill/>
        </p:spPr>
        <p:txBody>
          <a:bodyPr wrap="square" rtlCol="0">
            <a:spAutoFit/>
          </a:bodyPr>
          <a:lstStyle/>
          <a:p>
            <a:pPr lvl="0"/>
            <a:r>
              <a:rPr lang="en-US" sz="3600" dirty="0">
                <a:solidFill>
                  <a:schemeClr val="tx1">
                    <a:lumMod val="50000"/>
                  </a:schemeClr>
                </a:solidFill>
              </a:rPr>
              <a:t>The following management recommendations were formulated based on the literature:</a:t>
            </a:r>
          </a:p>
          <a:p>
            <a:pPr marL="457200" lvl="0" indent="-457200">
              <a:buFont typeface="Arial" panose="020B0604020202020204" pitchFamily="34" charset="0"/>
              <a:buChar char="•"/>
            </a:pPr>
            <a:r>
              <a:rPr lang="en-US" sz="3600" dirty="0">
                <a:solidFill>
                  <a:schemeClr val="tx1">
                    <a:lumMod val="50000"/>
                  </a:schemeClr>
                </a:solidFill>
              </a:rPr>
              <a:t>Mechanical thinning to reduce canopy cover is the most effective way to increase water yield. </a:t>
            </a:r>
          </a:p>
          <a:p>
            <a:pPr marL="457200" lvl="0" indent="-457200">
              <a:buFont typeface="Arial" panose="020B0604020202020204" pitchFamily="34" charset="0"/>
              <a:buChar char="•"/>
            </a:pPr>
            <a:r>
              <a:rPr lang="en-US" sz="3600" dirty="0">
                <a:solidFill>
                  <a:schemeClr val="tx1">
                    <a:lumMod val="50000"/>
                  </a:schemeClr>
                </a:solidFill>
              </a:rPr>
              <a:t>Forests in Colorado should be thinned to remove 20-75% of canopy cover throughout the watershed, depending on aspect and elevation. </a:t>
            </a:r>
          </a:p>
          <a:p>
            <a:pPr marL="457200" lvl="0" indent="-457200">
              <a:buFont typeface="Arial" panose="020B0604020202020204" pitchFamily="34" charset="0"/>
              <a:buChar char="•"/>
            </a:pPr>
            <a:r>
              <a:rPr lang="en-US" sz="3600" dirty="0">
                <a:solidFill>
                  <a:schemeClr val="tx1">
                    <a:lumMod val="50000"/>
                  </a:schemeClr>
                </a:solidFill>
              </a:rPr>
              <a:t>Treatments such as strip-shelterwood and gap-thinning that retain trees throughout the watershed have the most potential to increase water yield, as opposed to removing 100% of canopy cover via clearcutting. </a:t>
            </a:r>
          </a:p>
          <a:p>
            <a:pPr marL="457200" lvl="0" indent="-457200">
              <a:buFont typeface="Arial" panose="020B0604020202020204" pitchFamily="34" charset="0"/>
              <a:buChar char="•"/>
            </a:pPr>
            <a:r>
              <a:rPr lang="en-US" sz="3600" dirty="0">
                <a:solidFill>
                  <a:schemeClr val="tx1">
                    <a:lumMod val="50000"/>
                  </a:schemeClr>
                </a:solidFill>
              </a:rPr>
              <a:t>Gap-thinning treatments should be implemented to create many small gaps throughout a watershed (optimal gap size 0.5-2H, H=average height of surrounding trees, see Figure 3).</a:t>
            </a:r>
          </a:p>
          <a:p>
            <a:pPr marL="457200" lvl="0" indent="-457200">
              <a:buFont typeface="Arial" panose="020B0604020202020204" pitchFamily="34" charset="0"/>
              <a:buChar char="•"/>
            </a:pPr>
            <a:r>
              <a:rPr lang="en-US" sz="3600" dirty="0">
                <a:solidFill>
                  <a:schemeClr val="tx1">
                    <a:lumMod val="50000"/>
                  </a:schemeClr>
                </a:solidFill>
              </a:rPr>
              <a:t>Mechanical thinning on north-facing slopes is the best way to simultaneously maximize snow accumulation and minimize snowmelt rate.</a:t>
            </a:r>
          </a:p>
          <a:p>
            <a:pPr marL="457200" lvl="0" indent="-457200">
              <a:buFont typeface="Arial" panose="020B0604020202020204" pitchFamily="34" charset="0"/>
              <a:buChar char="•"/>
            </a:pPr>
            <a:r>
              <a:rPr lang="en-US" sz="3600" dirty="0">
                <a:solidFill>
                  <a:schemeClr val="tx1">
                    <a:lumMod val="50000"/>
                  </a:schemeClr>
                </a:solidFill>
              </a:rPr>
              <a:t>Mechanical thinning should be concentrated in high elevation forests, as these efforts have the greatest potential to increase water yield.</a:t>
            </a:r>
          </a:p>
          <a:p>
            <a:pPr marL="457200" lvl="0" indent="-457200">
              <a:buFont typeface="Arial" panose="020B0604020202020204" pitchFamily="34" charset="0"/>
              <a:buChar char="•"/>
            </a:pPr>
            <a:r>
              <a:rPr lang="en-US" sz="3600" dirty="0">
                <a:solidFill>
                  <a:schemeClr val="tx1">
                    <a:lumMod val="50000"/>
                  </a:schemeClr>
                </a:solidFill>
              </a:rPr>
              <a:t>Forests that are a mosaic of aspen intermixed with conifers have the potential to increase water yield. </a:t>
            </a:r>
          </a:p>
        </p:txBody>
      </p:sp>
      <p:sp>
        <p:nvSpPr>
          <p:cNvPr id="22" name="TextBox 21"/>
          <p:cNvSpPr txBox="1"/>
          <p:nvPr/>
        </p:nvSpPr>
        <p:spPr>
          <a:xfrm>
            <a:off x="34206325" y="25961197"/>
            <a:ext cx="15849600" cy="2862322"/>
          </a:xfrm>
          <a:prstGeom prst="rect">
            <a:avLst/>
          </a:prstGeom>
          <a:noFill/>
        </p:spPr>
        <p:txBody>
          <a:bodyPr wrap="square" rtlCol="0">
            <a:spAutoFit/>
          </a:bodyPr>
          <a:lstStyle/>
          <a:p>
            <a:r>
              <a:rPr lang="en-US" sz="3600" dirty="0">
                <a:solidFill>
                  <a:schemeClr val="tx1">
                    <a:lumMod val="50000"/>
                  </a:schemeClr>
                </a:solidFill>
                <a:ea typeface="Franklin Gothic Book" charset="0"/>
                <a:cs typeface="Franklin Gothic Book" charset="0"/>
              </a:rPr>
              <a:t>I wrote a comprehensive technical report based on the results of the literature review. I have submitted this report to my Extension Internship Team and am currently awaiting their feedback. Once I receive feedback, Rob Addington and I will work together to create an Executive Summary of the report that can be used by The Nature Conservancy to help inform forest management decisions in CO.</a:t>
            </a:r>
          </a:p>
        </p:txBody>
      </p:sp>
      <p:sp>
        <p:nvSpPr>
          <p:cNvPr id="29" name="Rectangle 28"/>
          <p:cNvSpPr/>
          <p:nvPr/>
        </p:nvSpPr>
        <p:spPr>
          <a:xfrm>
            <a:off x="17699174" y="12998672"/>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3400" spc="300" dirty="0">
                <a:solidFill>
                  <a:srgbClr val="FFFFFF"/>
                </a:solidFill>
                <a:latin typeface="Franklin Gothic Book" charset="0"/>
                <a:ea typeface="Franklin Gothic Book" charset="0"/>
                <a:cs typeface="Franklin Gothic Book" charset="0"/>
              </a:rPr>
              <a:t>Figures 1-3: Snow accumulation with various levels of canopy cover.</a:t>
            </a:r>
          </a:p>
        </p:txBody>
      </p:sp>
      <p:sp>
        <p:nvSpPr>
          <p:cNvPr id="36" name="Rectangle 35"/>
          <p:cNvSpPr/>
          <p:nvPr/>
        </p:nvSpPr>
        <p:spPr>
          <a:xfrm>
            <a:off x="914400" y="16764000"/>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cs typeface="Franklin Gothic Medium"/>
              </a:rPr>
              <a:t>INTERNSHIP GOALS</a:t>
            </a:r>
            <a:endParaRPr lang="en-US" dirty="0"/>
          </a:p>
        </p:txBody>
      </p:sp>
      <p:sp>
        <p:nvSpPr>
          <p:cNvPr id="37" name="Rectangle 36"/>
          <p:cNvSpPr/>
          <p:nvPr/>
        </p:nvSpPr>
        <p:spPr>
          <a:xfrm>
            <a:off x="914400" y="22712524"/>
            <a:ext cx="15849600" cy="115685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365760" tIns="0" rIns="365760" bIns="0" rtlCol="0" anchor="ctr" anchorCtr="0"/>
          <a:lstStyle/>
          <a:p>
            <a:r>
              <a:rPr lang="en-US" sz="5400" spc="300" dirty="0">
                <a:solidFill>
                  <a:srgbClr val="FFFFFF"/>
                </a:solidFill>
                <a:latin typeface="Franklin Gothic Medium"/>
              </a:rPr>
              <a:t>HOW DOES THIS APPLY TO YOUR EDUCATION</a:t>
            </a:r>
            <a:endParaRPr lang="en-US" dirty="0"/>
          </a:p>
        </p:txBody>
      </p:sp>
      <p:sp>
        <p:nvSpPr>
          <p:cNvPr id="39" name="TextBox 38"/>
          <p:cNvSpPr txBox="1"/>
          <p:nvPr/>
        </p:nvSpPr>
        <p:spPr>
          <a:xfrm>
            <a:off x="914400" y="24330793"/>
            <a:ext cx="15849600" cy="5078313"/>
          </a:xfrm>
          <a:prstGeom prst="rect">
            <a:avLst/>
          </a:prstGeom>
          <a:noFill/>
        </p:spPr>
        <p:txBody>
          <a:bodyPr wrap="square" rtlCol="0">
            <a:spAutoFit/>
          </a:bodyPr>
          <a:lstStyle/>
          <a:p>
            <a:r>
              <a:rPr lang="en-US" sz="3600" dirty="0">
                <a:solidFill>
                  <a:schemeClr val="tx1">
                    <a:lumMod val="50000"/>
                  </a:schemeClr>
                </a:solidFill>
                <a:ea typeface="Franklin Gothic Book" charset="0"/>
                <a:cs typeface="Franklin Gothic Book" charset="0"/>
              </a:rPr>
              <a:t>I am currently pursuing my Master’s degree in Conservation Leadership at CSU. As part of this graduate program, we have been trained to approach complex conservation challenges from a social-ecological lens, because environmental issues cannot be separated from humans. In the case of my project, there is the social component of water use by stakeholders including agriculturalists, municipalities, utilities companies, and industry. The ecological component is forest health and structure. This internship has provided me with valuable information that will ultimately help me work toward my future career goal of managing forests and water resources in Colorado.</a:t>
            </a:r>
          </a:p>
        </p:txBody>
      </p:sp>
      <p:sp>
        <p:nvSpPr>
          <p:cNvPr id="17" name="Title 16"/>
          <p:cNvSpPr>
            <a:spLocks noGrp="1"/>
          </p:cNvSpPr>
          <p:nvPr>
            <p:ph type="title"/>
          </p:nvPr>
        </p:nvSpPr>
        <p:spPr>
          <a:xfrm>
            <a:off x="16763999" y="941039"/>
            <a:ext cx="17671487" cy="2239183"/>
          </a:xfrm>
        </p:spPr>
        <p:txBody>
          <a:bodyPr>
            <a:normAutofit fontScale="90000"/>
          </a:bodyPr>
          <a:lstStyle/>
          <a:p>
            <a:pPr algn="ctr"/>
            <a:r>
              <a:rPr lang="en-US" dirty="0"/>
              <a:t>Forest management activities to increase water yield in Colorado</a:t>
            </a:r>
            <a:br>
              <a:rPr lang="en-US" dirty="0"/>
            </a:br>
            <a:endParaRPr lang="en-US" dirty="0"/>
          </a:p>
        </p:txBody>
      </p:sp>
      <p:sp>
        <p:nvSpPr>
          <p:cNvPr id="23" name="Rectangle 22">
            <a:extLst>
              <a:ext uri="{FF2B5EF4-FFF2-40B4-BE49-F238E27FC236}">
                <a16:creationId xmlns:a16="http://schemas.microsoft.com/office/drawing/2014/main" id="{276F0883-4F97-C94E-82FB-ACF41A7B041D}"/>
              </a:ext>
            </a:extLst>
          </p:cNvPr>
          <p:cNvSpPr/>
          <p:nvPr/>
        </p:nvSpPr>
        <p:spPr>
          <a:xfrm>
            <a:off x="42134582" y="30928102"/>
            <a:ext cx="7649851" cy="830997"/>
          </a:xfrm>
          <a:prstGeom prst="rect">
            <a:avLst/>
          </a:prstGeom>
        </p:spPr>
        <p:txBody>
          <a:bodyPr wrap="none">
            <a:spAutoFit/>
          </a:bodyPr>
          <a:lstStyle/>
          <a:p>
            <a:pPr algn="ctr"/>
            <a:r>
              <a:rPr lang="en-US" sz="4800" spc="300" dirty="0">
                <a:solidFill>
                  <a:srgbClr val="FFFFFF"/>
                </a:solidFill>
                <a:latin typeface="+mn-lt"/>
                <a:cs typeface="Franklin Gothic Medium"/>
              </a:rPr>
              <a:t>Colorado State University</a:t>
            </a:r>
            <a:endParaRPr lang="en-US" sz="4800" dirty="0">
              <a:latin typeface="+mn-lt"/>
            </a:endParaRPr>
          </a:p>
        </p:txBody>
      </p:sp>
      <p:pic>
        <p:nvPicPr>
          <p:cNvPr id="9" name="Picture 8" descr="A close up of a plant&#10;&#10;Description automatically generated">
            <a:extLst>
              <a:ext uri="{FF2B5EF4-FFF2-40B4-BE49-F238E27FC236}">
                <a16:creationId xmlns:a16="http://schemas.microsoft.com/office/drawing/2014/main" id="{59DF0A6E-2C06-C044-9F13-B35C744AE522}"/>
              </a:ext>
            </a:extLst>
          </p:cNvPr>
          <p:cNvPicPr>
            <a:picLocks noChangeAspect="1"/>
          </p:cNvPicPr>
          <p:nvPr/>
        </p:nvPicPr>
        <p:blipFill>
          <a:blip r:embed="rId3"/>
          <a:stretch>
            <a:fillRect/>
          </a:stretch>
        </p:blipFill>
        <p:spPr>
          <a:xfrm>
            <a:off x="34442400" y="16331181"/>
            <a:ext cx="15342033" cy="7999612"/>
          </a:xfrm>
          <a:prstGeom prst="rect">
            <a:avLst/>
          </a:prstGeom>
        </p:spPr>
      </p:pic>
      <p:pic>
        <p:nvPicPr>
          <p:cNvPr id="6" name="Picture 5" descr="Diagram&#10;&#10;Description automatically generated">
            <a:extLst>
              <a:ext uri="{FF2B5EF4-FFF2-40B4-BE49-F238E27FC236}">
                <a16:creationId xmlns:a16="http://schemas.microsoft.com/office/drawing/2014/main" id="{056EB93C-5022-7641-86C4-BA7120DD1DD9}"/>
              </a:ext>
            </a:extLst>
          </p:cNvPr>
          <p:cNvPicPr>
            <a:picLocks noChangeAspect="1"/>
          </p:cNvPicPr>
          <p:nvPr/>
        </p:nvPicPr>
        <p:blipFill>
          <a:blip r:embed="rId4"/>
          <a:stretch>
            <a:fillRect/>
          </a:stretch>
        </p:blipFill>
        <p:spPr>
          <a:xfrm>
            <a:off x="20937528" y="22556221"/>
            <a:ext cx="12414266" cy="7673847"/>
          </a:xfrm>
          <a:prstGeom prst="rect">
            <a:avLst/>
          </a:prstGeom>
        </p:spPr>
      </p:pic>
      <p:sp>
        <p:nvSpPr>
          <p:cNvPr id="33" name="TextBox 32">
            <a:extLst>
              <a:ext uri="{FF2B5EF4-FFF2-40B4-BE49-F238E27FC236}">
                <a16:creationId xmlns:a16="http://schemas.microsoft.com/office/drawing/2014/main" id="{EE3417EF-1083-9444-B6BA-300E08CF7461}"/>
              </a:ext>
            </a:extLst>
          </p:cNvPr>
          <p:cNvSpPr txBox="1"/>
          <p:nvPr/>
        </p:nvSpPr>
        <p:spPr>
          <a:xfrm>
            <a:off x="18280868" y="25232418"/>
            <a:ext cx="4622944" cy="4524315"/>
          </a:xfrm>
          <a:prstGeom prst="rect">
            <a:avLst/>
          </a:prstGeom>
          <a:solidFill>
            <a:srgbClr val="FFD579">
              <a:alpha val="40000"/>
            </a:srgbClr>
          </a:solidFill>
          <a:ln>
            <a:solidFill>
              <a:schemeClr val="dk1"/>
            </a:solidFill>
          </a:ln>
        </p:spPr>
        <p:txBody>
          <a:bodyPr wrap="square" rtlCol="0">
            <a:spAutoFit/>
          </a:bodyPr>
          <a:lstStyle/>
          <a:p>
            <a:r>
              <a:rPr lang="en-US" sz="3600" dirty="0">
                <a:solidFill>
                  <a:schemeClr val="tx1">
                    <a:lumMod val="50000"/>
                  </a:schemeClr>
                </a:solidFill>
              </a:rPr>
              <a:t>Figure 2 (right): 100% canopy removal via clearcutting exposes snow in openings to solar radiation and wind redistribution, causing high ablation and snowmelt rates.</a:t>
            </a:r>
            <a:endParaRPr lang="en-US" sz="3600" dirty="0">
              <a:solidFill>
                <a:schemeClr val="tx1">
                  <a:lumMod val="50000"/>
                </a:schemeClr>
              </a:solidFill>
              <a:latin typeface="Franklin Gothic Book" charset="0"/>
              <a:ea typeface="Franklin Gothic Book" charset="0"/>
              <a:cs typeface="Franklin Gothic Book" charset="0"/>
            </a:endParaRPr>
          </a:p>
        </p:txBody>
      </p:sp>
      <p:sp>
        <p:nvSpPr>
          <p:cNvPr id="34" name="TextBox 33">
            <a:extLst>
              <a:ext uri="{FF2B5EF4-FFF2-40B4-BE49-F238E27FC236}">
                <a16:creationId xmlns:a16="http://schemas.microsoft.com/office/drawing/2014/main" id="{D5D3E592-D413-1D44-BDE7-0D7EFB54BD4A}"/>
              </a:ext>
            </a:extLst>
          </p:cNvPr>
          <p:cNvSpPr txBox="1"/>
          <p:nvPr/>
        </p:nvSpPr>
        <p:spPr>
          <a:xfrm>
            <a:off x="28356765" y="19968761"/>
            <a:ext cx="5899508" cy="3416320"/>
          </a:xfrm>
          <a:prstGeom prst="rect">
            <a:avLst/>
          </a:prstGeom>
          <a:solidFill>
            <a:schemeClr val="accent4">
              <a:lumMod val="10000"/>
              <a:lumOff val="90000"/>
            </a:schemeClr>
          </a:solidFill>
          <a:ln>
            <a:solidFill>
              <a:schemeClr val="dk1"/>
            </a:solidFill>
          </a:ln>
        </p:spPr>
        <p:txBody>
          <a:bodyPr wrap="square" rtlCol="0">
            <a:spAutoFit/>
          </a:bodyPr>
          <a:lstStyle/>
          <a:p>
            <a:r>
              <a:rPr lang="en-US" sz="3600" dirty="0">
                <a:solidFill>
                  <a:schemeClr val="tx1">
                    <a:lumMod val="50000"/>
                  </a:schemeClr>
                </a:solidFill>
              </a:rPr>
              <a:t>Figure 3 (right): Removing 20-75% of canopy cover to create gap sizes 0.5-2H simultaneously maximizes snow accumulation and minimizes snowmelt rate.</a:t>
            </a:r>
          </a:p>
        </p:txBody>
      </p:sp>
      <p:sp>
        <p:nvSpPr>
          <p:cNvPr id="26" name="TextBox 25">
            <a:extLst>
              <a:ext uri="{FF2B5EF4-FFF2-40B4-BE49-F238E27FC236}">
                <a16:creationId xmlns:a16="http://schemas.microsoft.com/office/drawing/2014/main" id="{B57E1176-200B-3748-A6A1-E8025B44449C}"/>
              </a:ext>
            </a:extLst>
          </p:cNvPr>
          <p:cNvSpPr txBox="1"/>
          <p:nvPr/>
        </p:nvSpPr>
        <p:spPr>
          <a:xfrm>
            <a:off x="34206325" y="28973870"/>
            <a:ext cx="15849600" cy="2246769"/>
          </a:xfrm>
          <a:prstGeom prst="rect">
            <a:avLst/>
          </a:prstGeom>
          <a:noFill/>
        </p:spPr>
        <p:txBody>
          <a:bodyPr wrap="square" rtlCol="0">
            <a:spAutoFit/>
          </a:bodyPr>
          <a:lstStyle/>
          <a:p>
            <a:r>
              <a:rPr lang="en-US" sz="2000" dirty="0">
                <a:solidFill>
                  <a:schemeClr val="tx1">
                    <a:lumMod val="50000"/>
                  </a:schemeClr>
                </a:solidFill>
                <a:ea typeface="Franklin Gothic Book" charset="0"/>
                <a:cs typeface="Franklin Gothic Book" charset="0"/>
              </a:rPr>
              <a:t>References: 1. </a:t>
            </a:r>
            <a:r>
              <a:rPr lang="en-US" sz="2000" dirty="0">
                <a:solidFill>
                  <a:schemeClr val="tx1">
                    <a:lumMod val="50000"/>
                  </a:schemeClr>
                </a:solidFill>
              </a:rPr>
              <a:t>Golding, D. L., &amp; Swanson, R. H. (1978). Snow accumulation and melt in small forest openings in Alberta. </a:t>
            </a:r>
            <a:r>
              <a:rPr lang="en-US" sz="2000" i="1" dirty="0">
                <a:solidFill>
                  <a:schemeClr val="tx1">
                    <a:lumMod val="50000"/>
                  </a:schemeClr>
                </a:solidFill>
              </a:rPr>
              <a:t>Canadian Journal of Forest Research</a:t>
            </a:r>
            <a:r>
              <a:rPr lang="en-US" sz="2000" dirty="0">
                <a:solidFill>
                  <a:schemeClr val="tx1">
                    <a:lumMod val="50000"/>
                  </a:schemeClr>
                </a:solidFill>
              </a:rPr>
              <a:t>, </a:t>
            </a:r>
            <a:r>
              <a:rPr lang="en-US" sz="2000" i="1" dirty="0">
                <a:solidFill>
                  <a:schemeClr val="tx1">
                    <a:lumMod val="50000"/>
                  </a:schemeClr>
                </a:solidFill>
              </a:rPr>
              <a:t>8</a:t>
            </a:r>
            <a:r>
              <a:rPr lang="en-US" sz="2000" dirty="0">
                <a:solidFill>
                  <a:schemeClr val="tx1">
                    <a:lumMod val="50000"/>
                  </a:schemeClr>
                </a:solidFill>
              </a:rPr>
              <a:t>(4), 380–388.  2. Golding, Douglas L., &amp; Swanson, R. H. (1986). Snow distribution patterns in clearings and adjacent forest. </a:t>
            </a:r>
            <a:r>
              <a:rPr lang="en-US" sz="2000" i="1" dirty="0">
                <a:solidFill>
                  <a:schemeClr val="tx1">
                    <a:lumMod val="50000"/>
                  </a:schemeClr>
                </a:solidFill>
              </a:rPr>
              <a:t>Water Resources Research</a:t>
            </a:r>
            <a:r>
              <a:rPr lang="en-US" sz="2000" dirty="0">
                <a:solidFill>
                  <a:schemeClr val="tx1">
                    <a:lumMod val="50000"/>
                  </a:schemeClr>
                </a:solidFill>
              </a:rPr>
              <a:t>, </a:t>
            </a:r>
            <a:r>
              <a:rPr lang="en-US" sz="2000" i="1" dirty="0">
                <a:solidFill>
                  <a:schemeClr val="tx1">
                    <a:lumMod val="50000"/>
                  </a:schemeClr>
                </a:solidFill>
              </a:rPr>
              <a:t>22</a:t>
            </a:r>
            <a:r>
              <a:rPr lang="en-US" sz="2000" dirty="0">
                <a:solidFill>
                  <a:schemeClr val="tx1">
                    <a:lumMod val="50000"/>
                  </a:schemeClr>
                </a:solidFill>
              </a:rPr>
              <a:t>(13), 1931–1940.  3. </a:t>
            </a:r>
            <a:r>
              <a:rPr lang="en-US" sz="2000" i="1" dirty="0">
                <a:solidFill>
                  <a:schemeClr val="tx1">
                    <a:lumMod val="50000"/>
                  </a:schemeClr>
                </a:solidFill>
              </a:rPr>
              <a:t>Home | DNR CWCB</a:t>
            </a:r>
            <a:r>
              <a:rPr lang="en-US" sz="2000" dirty="0">
                <a:solidFill>
                  <a:schemeClr val="tx1">
                    <a:lumMod val="50000"/>
                  </a:schemeClr>
                </a:solidFill>
              </a:rPr>
              <a:t>. (2020). Retrieved September 26, 2020, from https://</a:t>
            </a:r>
            <a:r>
              <a:rPr lang="en-US" sz="2000" dirty="0" err="1">
                <a:solidFill>
                  <a:schemeClr val="tx1">
                    <a:lumMod val="50000"/>
                  </a:schemeClr>
                </a:solidFill>
              </a:rPr>
              <a:t>cwcb.Colorado.gov</a:t>
            </a:r>
            <a:r>
              <a:rPr lang="en-US" sz="2000" dirty="0">
                <a:solidFill>
                  <a:schemeClr val="tx1">
                    <a:lumMod val="50000"/>
                  </a:schemeClr>
                </a:solidFill>
              </a:rPr>
              <a:t>/.  4. MacDonald, L. H., &amp; </a:t>
            </a:r>
            <a:r>
              <a:rPr lang="en-US" sz="2000" dirty="0" err="1">
                <a:solidFill>
                  <a:schemeClr val="tx1">
                    <a:lumMod val="50000"/>
                  </a:schemeClr>
                </a:solidFill>
              </a:rPr>
              <a:t>Stednick</a:t>
            </a:r>
            <a:r>
              <a:rPr lang="en-US" sz="2000" dirty="0">
                <a:solidFill>
                  <a:schemeClr val="tx1">
                    <a:lumMod val="50000"/>
                  </a:schemeClr>
                </a:solidFill>
              </a:rPr>
              <a:t>, J. D. (2003). Forests and water: A state-of-the-art review for Colorado. </a:t>
            </a:r>
            <a:r>
              <a:rPr lang="en-US" sz="2000" i="1" dirty="0">
                <a:solidFill>
                  <a:schemeClr val="tx1">
                    <a:lumMod val="50000"/>
                  </a:schemeClr>
                </a:solidFill>
              </a:rPr>
              <a:t>CWRRI Completion Report No. 196. Fort Collins, CO: Colorado State University. 65 p.</a:t>
            </a:r>
            <a:r>
              <a:rPr lang="en-US" sz="2000" dirty="0">
                <a:solidFill>
                  <a:schemeClr val="tx1">
                    <a:lumMod val="50000"/>
                  </a:schemeClr>
                </a:solidFill>
              </a:rPr>
              <a:t> https://</a:t>
            </a:r>
            <a:r>
              <a:rPr lang="en-US" sz="2000" dirty="0" err="1">
                <a:solidFill>
                  <a:schemeClr val="tx1">
                    <a:lumMod val="50000"/>
                  </a:schemeClr>
                </a:solidFill>
              </a:rPr>
              <a:t>www.fs.usda.gov</a:t>
            </a:r>
            <a:r>
              <a:rPr lang="en-US" sz="2000" dirty="0">
                <a:solidFill>
                  <a:schemeClr val="tx1">
                    <a:lumMod val="50000"/>
                  </a:schemeClr>
                </a:solidFill>
              </a:rPr>
              <a:t>/</a:t>
            </a:r>
            <a:r>
              <a:rPr lang="en-US" sz="2000" dirty="0" err="1">
                <a:solidFill>
                  <a:schemeClr val="tx1">
                    <a:lumMod val="50000"/>
                  </a:schemeClr>
                </a:solidFill>
              </a:rPr>
              <a:t>treesearch</a:t>
            </a:r>
            <a:r>
              <a:rPr lang="en-US" sz="2000" dirty="0">
                <a:solidFill>
                  <a:schemeClr val="tx1">
                    <a:lumMod val="50000"/>
                  </a:schemeClr>
                </a:solidFill>
              </a:rPr>
              <a:t>/pubs/59257</a:t>
            </a:r>
          </a:p>
          <a:p>
            <a:endParaRPr lang="en-US" sz="2000" dirty="0">
              <a:solidFill>
                <a:schemeClr val="tx1">
                  <a:lumMod val="50000"/>
                </a:schemeClr>
              </a:solidFill>
            </a:endParaRPr>
          </a:p>
          <a:p>
            <a:endParaRPr lang="en-US" sz="2000" dirty="0">
              <a:solidFill>
                <a:schemeClr val="tx1">
                  <a:lumMod val="50000"/>
                </a:schemeClr>
              </a:solidFill>
              <a:ea typeface="Franklin Gothic Book" charset="0"/>
              <a:cs typeface="Franklin Gothic Book" charset="0"/>
            </a:endParaRPr>
          </a:p>
        </p:txBody>
      </p:sp>
      <p:pic>
        <p:nvPicPr>
          <p:cNvPr id="3" name="Picture 2" descr="A group of palm trees&#10;&#10;Description automatically generated">
            <a:extLst>
              <a:ext uri="{FF2B5EF4-FFF2-40B4-BE49-F238E27FC236}">
                <a16:creationId xmlns:a16="http://schemas.microsoft.com/office/drawing/2014/main" id="{DB3E84A8-E4D9-D741-8BAD-513DDE0345AB}"/>
              </a:ext>
            </a:extLst>
          </p:cNvPr>
          <p:cNvPicPr>
            <a:picLocks noChangeAspect="1"/>
          </p:cNvPicPr>
          <p:nvPr/>
        </p:nvPicPr>
        <p:blipFill>
          <a:blip r:embed="rId5"/>
          <a:stretch>
            <a:fillRect/>
          </a:stretch>
        </p:blipFill>
        <p:spPr>
          <a:xfrm>
            <a:off x="17699174" y="14411605"/>
            <a:ext cx="9445487" cy="7888538"/>
          </a:xfrm>
          <a:prstGeom prst="rect">
            <a:avLst/>
          </a:prstGeom>
        </p:spPr>
      </p:pic>
      <p:sp>
        <p:nvSpPr>
          <p:cNvPr id="32" name="TextBox 31">
            <a:extLst>
              <a:ext uri="{FF2B5EF4-FFF2-40B4-BE49-F238E27FC236}">
                <a16:creationId xmlns:a16="http://schemas.microsoft.com/office/drawing/2014/main" id="{D59B75EE-A1F0-F44C-ADDA-5273223191E1}"/>
              </a:ext>
            </a:extLst>
          </p:cNvPr>
          <p:cNvSpPr txBox="1"/>
          <p:nvPr/>
        </p:nvSpPr>
        <p:spPr>
          <a:xfrm>
            <a:off x="26485875" y="14796992"/>
            <a:ext cx="6605185" cy="2862322"/>
          </a:xfrm>
          <a:prstGeom prst="rect">
            <a:avLst/>
          </a:prstGeom>
          <a:solidFill>
            <a:srgbClr val="C5E8CF"/>
          </a:solidFill>
          <a:ln>
            <a:solidFill>
              <a:srgbClr val="004D28"/>
            </a:solidFill>
          </a:ln>
        </p:spPr>
        <p:txBody>
          <a:bodyPr wrap="square" rtlCol="0">
            <a:spAutoFit/>
          </a:bodyPr>
          <a:lstStyle/>
          <a:p>
            <a:r>
              <a:rPr lang="en-US" sz="3600" dirty="0">
                <a:solidFill>
                  <a:schemeClr val="tx1">
                    <a:lumMod val="50000"/>
                  </a:schemeClr>
                </a:solidFill>
                <a:latin typeface="Franklin Gothic Book" charset="0"/>
                <a:ea typeface="Franklin Gothic Book" charset="0"/>
                <a:cs typeface="Franklin Gothic Book" charset="0"/>
              </a:rPr>
              <a:t>Figure 1 (left): </a:t>
            </a:r>
            <a:r>
              <a:rPr lang="en-US" sz="3600" dirty="0">
                <a:solidFill>
                  <a:schemeClr val="tx1">
                    <a:lumMod val="50000"/>
                  </a:schemeClr>
                </a:solidFill>
              </a:rPr>
              <a:t>100% canopy cover causes high snow interception rates and prevents snow from accumulating on the forest floor as snowpack.</a:t>
            </a:r>
            <a:endParaRPr lang="en-US" sz="3600" dirty="0">
              <a:solidFill>
                <a:schemeClr val="tx1">
                  <a:lumMod val="50000"/>
                </a:schemeClr>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032251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CSU_CHHS-2017">
      <a:dk1>
        <a:srgbClr val="404140"/>
      </a:dk1>
      <a:lt1>
        <a:srgbClr val="FFFFFF"/>
      </a:lt1>
      <a:dk2>
        <a:srgbClr val="1E4D2B"/>
      </a:dk2>
      <a:lt2>
        <a:srgbClr val="C8C371"/>
      </a:lt2>
      <a:accent1>
        <a:srgbClr val="D0DB42"/>
      </a:accent1>
      <a:accent2>
        <a:srgbClr val="AA482E"/>
      </a:accent2>
      <a:accent3>
        <a:srgbClr val="85BAAF"/>
      </a:accent3>
      <a:accent4>
        <a:srgbClr val="003E46"/>
      </a:accent4>
      <a:accent5>
        <a:srgbClr val="E1963E"/>
      </a:accent5>
      <a:accent6>
        <a:srgbClr val="FFFFFF"/>
      </a:accent6>
      <a:hlink>
        <a:srgbClr val="3246A4"/>
      </a:hlink>
      <a:folHlink>
        <a:srgbClr val="6B156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Poster-Template.pot [Compatibility Mode]" id="{8C1A2E6C-4673-4A42-8AE6-4F35A07795B7}" vid="{61F94223-71D5-48BC-B472-2E0AAE36F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2701</TotalTime>
  <Words>1078</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Franklin Gothic Medium</vt:lpstr>
      <vt:lpstr>Office Theme</vt:lpstr>
      <vt:lpstr>Forest management activities to increase water yield in Colorado </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College of Agricultural Sciences Research Poster Template</dc:subject>
  <dc:creator>Ed.Peyronnin@ColoState.EDU</dc:creator>
  <cp:lastModifiedBy>Hill,Rebecca</cp:lastModifiedBy>
  <cp:revision>153</cp:revision>
  <dcterms:created xsi:type="dcterms:W3CDTF">2015-06-30T23:05:53Z</dcterms:created>
  <dcterms:modified xsi:type="dcterms:W3CDTF">2020-10-05T21:59:07Z</dcterms:modified>
</cp:coreProperties>
</file>