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6" r:id="rId2"/>
  </p:sldIdLst>
  <p:sldSz cx="51206400" cy="32918400"/>
  <p:notesSz cx="6858000" cy="9144000"/>
  <p:defaultTextStyle>
    <a:defPPr>
      <a:defRPr lang="en-US"/>
    </a:defPPr>
    <a:lvl1pPr marL="0" algn="l" defTabSz="1984405" rtl="0" eaLnBrk="1" latinLnBrk="0" hangingPunct="1">
      <a:defRPr sz="7793" kern="1200">
        <a:solidFill>
          <a:schemeClr val="tx1"/>
        </a:solidFill>
        <a:latin typeface="+mn-lt"/>
        <a:ea typeface="+mn-ea"/>
        <a:cs typeface="+mn-cs"/>
      </a:defRPr>
    </a:lvl1pPr>
    <a:lvl2pPr marL="1984405" algn="l" defTabSz="1984405" rtl="0" eaLnBrk="1" latinLnBrk="0" hangingPunct="1">
      <a:defRPr sz="7793" kern="1200">
        <a:solidFill>
          <a:schemeClr val="tx1"/>
        </a:solidFill>
        <a:latin typeface="+mn-lt"/>
        <a:ea typeface="+mn-ea"/>
        <a:cs typeface="+mn-cs"/>
      </a:defRPr>
    </a:lvl2pPr>
    <a:lvl3pPr marL="3968818" algn="l" defTabSz="1984405" rtl="0" eaLnBrk="1" latinLnBrk="0" hangingPunct="1">
      <a:defRPr sz="7793" kern="1200">
        <a:solidFill>
          <a:schemeClr val="tx1"/>
        </a:solidFill>
        <a:latin typeface="+mn-lt"/>
        <a:ea typeface="+mn-ea"/>
        <a:cs typeface="+mn-cs"/>
      </a:defRPr>
    </a:lvl3pPr>
    <a:lvl4pPr marL="5953228" algn="l" defTabSz="1984405" rtl="0" eaLnBrk="1" latinLnBrk="0" hangingPunct="1">
      <a:defRPr sz="7793" kern="1200">
        <a:solidFill>
          <a:schemeClr val="tx1"/>
        </a:solidFill>
        <a:latin typeface="+mn-lt"/>
        <a:ea typeface="+mn-ea"/>
        <a:cs typeface="+mn-cs"/>
      </a:defRPr>
    </a:lvl4pPr>
    <a:lvl5pPr marL="7937641" algn="l" defTabSz="1984405" rtl="0" eaLnBrk="1" latinLnBrk="0" hangingPunct="1">
      <a:defRPr sz="7793" kern="1200">
        <a:solidFill>
          <a:schemeClr val="tx1"/>
        </a:solidFill>
        <a:latin typeface="+mn-lt"/>
        <a:ea typeface="+mn-ea"/>
        <a:cs typeface="+mn-cs"/>
      </a:defRPr>
    </a:lvl5pPr>
    <a:lvl6pPr marL="9922050" algn="l" defTabSz="1984405" rtl="0" eaLnBrk="1" latinLnBrk="0" hangingPunct="1">
      <a:defRPr sz="7793" kern="1200">
        <a:solidFill>
          <a:schemeClr val="tx1"/>
        </a:solidFill>
        <a:latin typeface="+mn-lt"/>
        <a:ea typeface="+mn-ea"/>
        <a:cs typeface="+mn-cs"/>
      </a:defRPr>
    </a:lvl6pPr>
    <a:lvl7pPr marL="11906455" algn="l" defTabSz="1984405" rtl="0" eaLnBrk="1" latinLnBrk="0" hangingPunct="1">
      <a:defRPr sz="7793" kern="1200">
        <a:solidFill>
          <a:schemeClr val="tx1"/>
        </a:solidFill>
        <a:latin typeface="+mn-lt"/>
        <a:ea typeface="+mn-ea"/>
        <a:cs typeface="+mn-cs"/>
      </a:defRPr>
    </a:lvl7pPr>
    <a:lvl8pPr marL="13890869" algn="l" defTabSz="1984405" rtl="0" eaLnBrk="1" latinLnBrk="0" hangingPunct="1">
      <a:defRPr sz="7793" kern="1200">
        <a:solidFill>
          <a:schemeClr val="tx1"/>
        </a:solidFill>
        <a:latin typeface="+mn-lt"/>
        <a:ea typeface="+mn-ea"/>
        <a:cs typeface="+mn-cs"/>
      </a:defRPr>
    </a:lvl8pPr>
    <a:lvl9pPr marL="15875274" algn="l" defTabSz="1984405" rtl="0" eaLnBrk="1" latinLnBrk="0" hangingPunct="1">
      <a:defRPr sz="779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28"/>
    <a:srgbClr val="DAD790"/>
    <a:srgbClr val="2E9541"/>
    <a:srgbClr val="F37827"/>
    <a:srgbClr val="81C243"/>
    <a:srgbClr val="FDBC3C"/>
    <a:srgbClr val="00A4C7"/>
    <a:srgbClr val="D9782C"/>
    <a:srgbClr val="5C9447"/>
    <a:srgbClr val="D04D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56" autoAdjust="0"/>
    <p:restoredTop sz="94690" autoAdjust="0"/>
  </p:normalViewPr>
  <p:slideViewPr>
    <p:cSldViewPr snapToGrid="0" snapToObjects="1">
      <p:cViewPr varScale="1">
        <p:scale>
          <a:sx n="13" d="100"/>
          <a:sy n="13" d="100"/>
        </p:scale>
        <p:origin x="1388" y="96"/>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1" d="100"/>
        <a:sy n="161" d="100"/>
      </p:scale>
      <p:origin x="0" y="0"/>
    </p:cViewPr>
  </p:sorterViewPr>
  <p:notesViewPr>
    <p:cSldViewPr snapToGrid="0" snapToObjects="1">
      <p:cViewPr varScale="1">
        <p:scale>
          <a:sx n="143" d="100"/>
          <a:sy n="143" d="100"/>
        </p:scale>
        <p:origin x="3720" y="21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54A1A-7AD8-9043-B73C-5F273BF3337D}" type="datetimeFigureOut">
              <a:rPr lang="en-US" smtClean="0"/>
              <a:t>10/5/2020</a:t>
            </a:fld>
            <a:endParaRPr lang="en-US"/>
          </a:p>
        </p:txBody>
      </p:sp>
      <p:sp>
        <p:nvSpPr>
          <p:cNvPr id="4" name="Slide Image Placeholder 3"/>
          <p:cNvSpPr>
            <a:spLocks noGrp="1" noRot="1" noChangeAspect="1"/>
          </p:cNvSpPr>
          <p:nvPr>
            <p:ph type="sldImg" idx="2"/>
          </p:nvPr>
        </p:nvSpPr>
        <p:spPr>
          <a:xfrm>
            <a:off x="1028700" y="1143000"/>
            <a:ext cx="48006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B18F5-F84F-0E42-92B0-1A209486C444}" type="slidenum">
              <a:rPr lang="en-US" smtClean="0"/>
              <a:t>‹#›</a:t>
            </a:fld>
            <a:endParaRPr lang="en-US"/>
          </a:p>
        </p:txBody>
      </p:sp>
    </p:spTree>
    <p:extLst>
      <p:ext uri="{BB962C8B-B14F-4D97-AF65-F5344CB8AC3E}">
        <p14:creationId xmlns:p14="http://schemas.microsoft.com/office/powerpoint/2010/main" val="1767052683"/>
      </p:ext>
    </p:extLst>
  </p:cSld>
  <p:clrMap bg1="lt1" tx1="dk1" bg2="lt2" tx2="dk2" accent1="accent1" accent2="accent2" accent3="accent3" accent4="accent4" accent5="accent5" accent6="accent6" hlink="hlink" folHlink="folHlink"/>
  <p:notesStyle>
    <a:lvl1pPr marL="0" algn="l" defTabSz="3562868" rtl="0" eaLnBrk="1" latinLnBrk="0" hangingPunct="1">
      <a:defRPr sz="4676" kern="1200">
        <a:solidFill>
          <a:schemeClr val="tx1"/>
        </a:solidFill>
        <a:latin typeface="+mn-lt"/>
        <a:ea typeface="+mn-ea"/>
        <a:cs typeface="+mn-cs"/>
      </a:defRPr>
    </a:lvl1pPr>
    <a:lvl2pPr marL="1781434" algn="l" defTabSz="3562868" rtl="0" eaLnBrk="1" latinLnBrk="0" hangingPunct="1">
      <a:defRPr sz="4676" kern="1200">
        <a:solidFill>
          <a:schemeClr val="tx1"/>
        </a:solidFill>
        <a:latin typeface="+mn-lt"/>
        <a:ea typeface="+mn-ea"/>
        <a:cs typeface="+mn-cs"/>
      </a:defRPr>
    </a:lvl2pPr>
    <a:lvl3pPr marL="3562868" algn="l" defTabSz="3562868" rtl="0" eaLnBrk="1" latinLnBrk="0" hangingPunct="1">
      <a:defRPr sz="4676" kern="1200">
        <a:solidFill>
          <a:schemeClr val="tx1"/>
        </a:solidFill>
        <a:latin typeface="+mn-lt"/>
        <a:ea typeface="+mn-ea"/>
        <a:cs typeface="+mn-cs"/>
      </a:defRPr>
    </a:lvl3pPr>
    <a:lvl4pPr marL="5344302" algn="l" defTabSz="3562868" rtl="0" eaLnBrk="1" latinLnBrk="0" hangingPunct="1">
      <a:defRPr sz="4676" kern="1200">
        <a:solidFill>
          <a:schemeClr val="tx1"/>
        </a:solidFill>
        <a:latin typeface="+mn-lt"/>
        <a:ea typeface="+mn-ea"/>
        <a:cs typeface="+mn-cs"/>
      </a:defRPr>
    </a:lvl4pPr>
    <a:lvl5pPr marL="7125736" algn="l" defTabSz="3562868" rtl="0" eaLnBrk="1" latinLnBrk="0" hangingPunct="1">
      <a:defRPr sz="4676" kern="1200">
        <a:solidFill>
          <a:schemeClr val="tx1"/>
        </a:solidFill>
        <a:latin typeface="+mn-lt"/>
        <a:ea typeface="+mn-ea"/>
        <a:cs typeface="+mn-cs"/>
      </a:defRPr>
    </a:lvl5pPr>
    <a:lvl6pPr marL="8907170" algn="l" defTabSz="3562868" rtl="0" eaLnBrk="1" latinLnBrk="0" hangingPunct="1">
      <a:defRPr sz="4676" kern="1200">
        <a:solidFill>
          <a:schemeClr val="tx1"/>
        </a:solidFill>
        <a:latin typeface="+mn-lt"/>
        <a:ea typeface="+mn-ea"/>
        <a:cs typeface="+mn-cs"/>
      </a:defRPr>
    </a:lvl6pPr>
    <a:lvl7pPr marL="10688604" algn="l" defTabSz="3562868" rtl="0" eaLnBrk="1" latinLnBrk="0" hangingPunct="1">
      <a:defRPr sz="4676" kern="1200">
        <a:solidFill>
          <a:schemeClr val="tx1"/>
        </a:solidFill>
        <a:latin typeface="+mn-lt"/>
        <a:ea typeface="+mn-ea"/>
        <a:cs typeface="+mn-cs"/>
      </a:defRPr>
    </a:lvl7pPr>
    <a:lvl8pPr marL="12470039" algn="l" defTabSz="3562868" rtl="0" eaLnBrk="1" latinLnBrk="0" hangingPunct="1">
      <a:defRPr sz="4676" kern="1200">
        <a:solidFill>
          <a:schemeClr val="tx1"/>
        </a:solidFill>
        <a:latin typeface="+mn-lt"/>
        <a:ea typeface="+mn-ea"/>
        <a:cs typeface="+mn-cs"/>
      </a:defRPr>
    </a:lvl8pPr>
    <a:lvl9pPr marL="14251473" algn="l" defTabSz="3562868" rtl="0" eaLnBrk="1" latinLnBrk="0" hangingPunct="1">
      <a:defRPr sz="46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B18F5-F84F-0E42-92B0-1A209486C444}" type="slidenum">
              <a:rPr lang="en-US" smtClean="0"/>
              <a:t>1</a:t>
            </a:fld>
            <a:endParaRPr lang="en-US"/>
          </a:p>
        </p:txBody>
      </p:sp>
    </p:spTree>
    <p:extLst>
      <p:ext uri="{BB962C8B-B14F-4D97-AF65-F5344CB8AC3E}">
        <p14:creationId xmlns:p14="http://schemas.microsoft.com/office/powerpoint/2010/main" val="4029953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Header Only">
    <p:spTree>
      <p:nvGrpSpPr>
        <p:cNvPr id="1" name=""/>
        <p:cNvGrpSpPr/>
        <p:nvPr/>
      </p:nvGrpSpPr>
      <p:grpSpPr>
        <a:xfrm>
          <a:off x="0" y="0"/>
          <a:ext cx="0" cy="0"/>
          <a:chOff x="0" y="0"/>
          <a:chExt cx="0" cy="0"/>
        </a:xfrm>
      </p:grpSpPr>
      <p:sp>
        <p:nvSpPr>
          <p:cNvPr id="30" name="Title Placeholder 1"/>
          <p:cNvSpPr>
            <a:spLocks noGrp="1"/>
          </p:cNvSpPr>
          <p:nvPr>
            <p:ph type="title" hasCustomPrompt="1"/>
          </p:nvPr>
        </p:nvSpPr>
        <p:spPr>
          <a:xfrm>
            <a:off x="20721426" y="1574799"/>
            <a:ext cx="15891150" cy="2239183"/>
          </a:xfrm>
          <a:prstGeom prst="rect">
            <a:avLst/>
          </a:prstGeom>
        </p:spPr>
        <p:txBody>
          <a:bodyPr vert="horz" lIns="54864" tIns="54864" rIns="54864" bIns="50929" rtlCol="0" anchor="t" anchorCtr="0">
            <a:normAutofit/>
          </a:bodyPr>
          <a:lstStyle/>
          <a:p>
            <a:r>
              <a:rPr lang="en-US" dirty="0"/>
              <a:t>TITLE OF RESEARCH</a:t>
            </a:r>
          </a:p>
        </p:txBody>
      </p:sp>
      <p:sp>
        <p:nvSpPr>
          <p:cNvPr id="33" name="Text Placeholder 32"/>
          <p:cNvSpPr>
            <a:spLocks noGrp="1"/>
          </p:cNvSpPr>
          <p:nvPr>
            <p:ph type="body" sz="quarter" idx="10" hasCustomPrompt="1"/>
          </p:nvPr>
        </p:nvSpPr>
        <p:spPr>
          <a:xfrm>
            <a:off x="37429440" y="1574799"/>
            <a:ext cx="6022848" cy="2239183"/>
          </a:xfrm>
          <a:prstGeom prst="rect">
            <a:avLst/>
          </a:prstGeom>
        </p:spPr>
        <p:txBody>
          <a:bodyPr/>
          <a:lstStyle>
            <a:lvl1pPr>
              <a:defRPr sz="3600">
                <a:solidFill>
                  <a:schemeClr val="tx1"/>
                </a:solidFill>
              </a:defRPr>
            </a:lvl1pPr>
          </a:lstStyle>
          <a:p>
            <a:pPr lvl="0"/>
            <a:r>
              <a:rPr lang="en-US" dirty="0"/>
              <a:t>Author No. 1</a:t>
            </a:r>
            <a:br>
              <a:rPr lang="en-US" dirty="0"/>
            </a:br>
            <a:r>
              <a:rPr lang="en-US" dirty="0"/>
              <a:t>Title</a:t>
            </a:r>
          </a:p>
        </p:txBody>
      </p:sp>
      <p:sp>
        <p:nvSpPr>
          <p:cNvPr id="34" name="Text Placeholder 32"/>
          <p:cNvSpPr>
            <a:spLocks noGrp="1"/>
          </p:cNvSpPr>
          <p:nvPr>
            <p:ph type="body" sz="quarter" idx="11" hasCustomPrompt="1"/>
          </p:nvPr>
        </p:nvSpPr>
        <p:spPr>
          <a:xfrm>
            <a:off x="44269152" y="1574799"/>
            <a:ext cx="6022848" cy="2239183"/>
          </a:xfrm>
          <a:prstGeom prst="rect">
            <a:avLst/>
          </a:prstGeom>
        </p:spPr>
        <p:txBody>
          <a:bodyPr/>
          <a:lstStyle>
            <a:lvl1pPr>
              <a:defRPr sz="3600">
                <a:solidFill>
                  <a:schemeClr val="tx1"/>
                </a:solidFill>
              </a:defRPr>
            </a:lvl1pPr>
          </a:lstStyle>
          <a:p>
            <a:pPr lvl="0"/>
            <a:r>
              <a:rPr lang="en-US" dirty="0"/>
              <a:t>Author No. 2</a:t>
            </a:r>
            <a:br>
              <a:rPr lang="en-US" dirty="0"/>
            </a:br>
            <a:r>
              <a:rPr lang="en-US" dirty="0"/>
              <a:t>Title</a:t>
            </a:r>
          </a:p>
        </p:txBody>
      </p:sp>
      <p:pic>
        <p:nvPicPr>
          <p:cNvPr id="6" name="Picture 5">
            <a:extLst>
              <a:ext uri="{FF2B5EF4-FFF2-40B4-BE49-F238E27FC236}">
                <a16:creationId xmlns:a16="http://schemas.microsoft.com/office/drawing/2014/main" id="{8956C4B2-A3A7-424B-8F0D-16C6DB36038F}"/>
              </a:ext>
            </a:extLst>
          </p:cNvPr>
          <p:cNvPicPr>
            <a:picLocks noChangeAspect="1"/>
          </p:cNvPicPr>
          <p:nvPr userDrawn="1"/>
        </p:nvPicPr>
        <p:blipFill>
          <a:blip r:embed="rId2"/>
          <a:stretch>
            <a:fillRect/>
          </a:stretch>
        </p:blipFill>
        <p:spPr>
          <a:xfrm>
            <a:off x="914400" y="1300557"/>
            <a:ext cx="10156371" cy="2253541"/>
          </a:xfrm>
          <a:prstGeom prst="rect">
            <a:avLst/>
          </a:prstGeom>
        </p:spPr>
      </p:pic>
    </p:spTree>
    <p:extLst>
      <p:ext uri="{BB962C8B-B14F-4D97-AF65-F5344CB8AC3E}">
        <p14:creationId xmlns:p14="http://schemas.microsoft.com/office/powerpoint/2010/main" val="16189083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914400" y="30565893"/>
            <a:ext cx="49377600" cy="1557383"/>
          </a:xfrm>
          <a:prstGeom prst="rect">
            <a:avLst/>
          </a:prstGeom>
          <a:solidFill>
            <a:schemeClr val="tx2"/>
          </a:solidFill>
          <a:ln>
            <a:noFill/>
          </a:ln>
          <a:effectLst>
            <a:reflection blurRad="6350" stA="52000" endA="300" endPos="35000" dir="5400000" sy="-100000" algn="bl" rotWithShape="0"/>
          </a:effectLst>
          <a:scene3d>
            <a:camera prst="orthographicFront"/>
            <a:lightRig rig="threePt" dir="t">
              <a:rot lat="0" lon="0" rev="0"/>
            </a:lightRig>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Tree>
    <p:extLst>
      <p:ext uri="{BB962C8B-B14F-4D97-AF65-F5344CB8AC3E}">
        <p14:creationId xmlns:p14="http://schemas.microsoft.com/office/powerpoint/2010/main" val="3965733437"/>
      </p:ext>
    </p:extLst>
  </p:cSld>
  <p:clrMap bg1="lt1" tx1="dk1" bg2="lt2" tx2="dk2" accent1="accent1" accent2="accent2" accent3="accent3" accent4="accent4" accent5="accent5" accent6="accent6" hlink="hlink" folHlink="folHlink"/>
  <p:sldLayoutIdLst>
    <p:sldLayoutId id="2147483664" r:id="rId1"/>
  </p:sldLayoutIdLst>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xStyles>
    <p:titleStyle>
      <a:lvl1pPr algn="l" defTabSz="509249" rtl="0" eaLnBrk="1" latinLnBrk="0" hangingPunct="1">
        <a:spcBef>
          <a:spcPct val="0"/>
        </a:spcBef>
        <a:buNone/>
        <a:defRPr sz="8000" kern="1200" cap="all" baseline="0">
          <a:solidFill>
            <a:schemeClr val="tx2"/>
          </a:solidFill>
          <a:latin typeface="Franklin Gothic Medium" charset="0"/>
          <a:ea typeface="Franklin Gothic Medium" charset="0"/>
          <a:cs typeface="Franklin Gothic Medium" charset="0"/>
        </a:defRPr>
      </a:lvl1pPr>
    </p:titleStyle>
    <p:bodyStyle>
      <a:lvl1pPr marL="0" marR="0" indent="0" algn="l" defTabSz="4807092" rtl="0" eaLnBrk="1" fontAlgn="auto" latinLnBrk="0" hangingPunct="1">
        <a:lnSpc>
          <a:spcPct val="100000"/>
        </a:lnSpc>
        <a:spcBef>
          <a:spcPts val="0"/>
        </a:spcBef>
        <a:spcAft>
          <a:spcPts val="0"/>
        </a:spcAft>
        <a:buClrTx/>
        <a:buSzTx/>
        <a:buFontTx/>
        <a:buNone/>
        <a:tabLst/>
        <a:defRPr sz="1800" b="0" kern="1200">
          <a:solidFill>
            <a:schemeClr val="tx1"/>
          </a:solidFill>
          <a:latin typeface="Franklin Gothic Book" charset="0"/>
          <a:ea typeface="Franklin Gothic Book" charset="0"/>
          <a:cs typeface="Franklin Gothic Book" charset="0"/>
        </a:defRPr>
      </a:lvl1pPr>
      <a:lvl2pPr marL="827531" indent="-318282" algn="l" defTabSz="509249" rtl="0" eaLnBrk="1" latinLnBrk="0" hangingPunct="1">
        <a:spcBef>
          <a:spcPct val="20000"/>
        </a:spcBef>
        <a:spcAft>
          <a:spcPts val="600"/>
        </a:spcAft>
        <a:buFont typeface="Arial"/>
        <a:buChar char="–"/>
        <a:defRPr sz="1600" b="0" kern="1200">
          <a:solidFill>
            <a:schemeClr val="tx1"/>
          </a:solidFill>
          <a:latin typeface="Franklin Gothic Book" charset="0"/>
          <a:ea typeface="Franklin Gothic Book" charset="0"/>
          <a:cs typeface="Franklin Gothic Book" charset="0"/>
        </a:defRPr>
      </a:lvl2pPr>
      <a:lvl3pPr marL="1273126" indent="-254625" algn="l" defTabSz="509249" rtl="0" eaLnBrk="1" latinLnBrk="0" hangingPunct="1">
        <a:spcBef>
          <a:spcPct val="20000"/>
        </a:spcBef>
        <a:spcAft>
          <a:spcPts val="600"/>
        </a:spcAft>
        <a:buFont typeface="Arial"/>
        <a:buChar char="•"/>
        <a:defRPr sz="1400" b="0" kern="1200">
          <a:solidFill>
            <a:schemeClr val="tx1"/>
          </a:solidFill>
          <a:latin typeface="Franklin Gothic Book" charset="0"/>
          <a:ea typeface="Franklin Gothic Book" charset="0"/>
          <a:cs typeface="Franklin Gothic Book" charset="0"/>
        </a:defRPr>
      </a:lvl3pPr>
      <a:lvl4pPr marL="1782376" indent="-254625" algn="l" defTabSz="509249" rtl="0" eaLnBrk="1" latinLnBrk="0" hangingPunct="1">
        <a:spcBef>
          <a:spcPct val="20000"/>
        </a:spcBef>
        <a:spcAft>
          <a:spcPts val="600"/>
        </a:spcAft>
        <a:buFont typeface="Arial"/>
        <a:buChar char="–"/>
        <a:defRPr sz="1200" b="0" kern="1200">
          <a:solidFill>
            <a:schemeClr val="tx1"/>
          </a:solidFill>
          <a:latin typeface="Franklin Gothic Book" charset="0"/>
          <a:ea typeface="Franklin Gothic Book" charset="0"/>
          <a:cs typeface="Franklin Gothic Book" charset="0"/>
        </a:defRPr>
      </a:lvl4pPr>
      <a:lvl5pPr marL="2291627" indent="-254625" algn="l" defTabSz="509249" rtl="0" eaLnBrk="1" latinLnBrk="0" hangingPunct="1">
        <a:spcBef>
          <a:spcPct val="20000"/>
        </a:spcBef>
        <a:buFont typeface="Arial"/>
        <a:buChar char="»"/>
        <a:defRPr sz="1200" b="0" kern="1200">
          <a:solidFill>
            <a:schemeClr val="tx1"/>
          </a:solidFill>
          <a:latin typeface="Franklin Gothic Book" charset="0"/>
          <a:ea typeface="Franklin Gothic Book" charset="0"/>
          <a:cs typeface="Franklin Gothic Book" charset="0"/>
        </a:defRPr>
      </a:lvl5pPr>
      <a:lvl6pPr marL="2800878" indent="-254625" algn="l" defTabSz="509249" rtl="0" eaLnBrk="1" latinLnBrk="0" hangingPunct="1">
        <a:spcBef>
          <a:spcPct val="20000"/>
        </a:spcBef>
        <a:buFont typeface="Arial"/>
        <a:buChar char="•"/>
        <a:defRPr sz="2200" kern="1200">
          <a:solidFill>
            <a:schemeClr val="tx1"/>
          </a:solidFill>
          <a:latin typeface="+mn-lt"/>
          <a:ea typeface="+mn-ea"/>
          <a:cs typeface="+mn-cs"/>
        </a:defRPr>
      </a:lvl6pPr>
      <a:lvl7pPr marL="3310129" indent="-254625" algn="l" defTabSz="509249" rtl="0" eaLnBrk="1" latinLnBrk="0" hangingPunct="1">
        <a:spcBef>
          <a:spcPct val="20000"/>
        </a:spcBef>
        <a:buFont typeface="Arial"/>
        <a:buChar char="•"/>
        <a:defRPr sz="2200" kern="1200">
          <a:solidFill>
            <a:schemeClr val="tx1"/>
          </a:solidFill>
          <a:latin typeface="+mn-lt"/>
          <a:ea typeface="+mn-ea"/>
          <a:cs typeface="+mn-cs"/>
        </a:defRPr>
      </a:lvl7pPr>
      <a:lvl8pPr marL="3819378" indent="-254625" algn="l" defTabSz="509249" rtl="0" eaLnBrk="1" latinLnBrk="0" hangingPunct="1">
        <a:spcBef>
          <a:spcPct val="20000"/>
        </a:spcBef>
        <a:buFont typeface="Arial"/>
        <a:buChar char="•"/>
        <a:defRPr sz="2200" kern="1200">
          <a:solidFill>
            <a:schemeClr val="tx1"/>
          </a:solidFill>
          <a:latin typeface="+mn-lt"/>
          <a:ea typeface="+mn-ea"/>
          <a:cs typeface="+mn-cs"/>
        </a:defRPr>
      </a:lvl8pPr>
      <a:lvl9pPr marL="4328629" indent="-254625" algn="l" defTabSz="50924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9" rtl="0" eaLnBrk="1" latinLnBrk="0" hangingPunct="1">
        <a:defRPr sz="2000" kern="1200">
          <a:solidFill>
            <a:schemeClr val="tx1"/>
          </a:solidFill>
          <a:latin typeface="+mn-lt"/>
          <a:ea typeface="+mn-ea"/>
          <a:cs typeface="+mn-cs"/>
        </a:defRPr>
      </a:lvl1pPr>
      <a:lvl2pPr marL="509249" algn="l" defTabSz="509249" rtl="0" eaLnBrk="1" latinLnBrk="0" hangingPunct="1">
        <a:defRPr sz="2000" kern="1200">
          <a:solidFill>
            <a:schemeClr val="tx1"/>
          </a:solidFill>
          <a:latin typeface="+mn-lt"/>
          <a:ea typeface="+mn-ea"/>
          <a:cs typeface="+mn-cs"/>
        </a:defRPr>
      </a:lvl2pPr>
      <a:lvl3pPr marL="1018501" algn="l" defTabSz="509249" rtl="0" eaLnBrk="1" latinLnBrk="0" hangingPunct="1">
        <a:defRPr sz="2000" kern="1200">
          <a:solidFill>
            <a:schemeClr val="tx1"/>
          </a:solidFill>
          <a:latin typeface="+mn-lt"/>
          <a:ea typeface="+mn-ea"/>
          <a:cs typeface="+mn-cs"/>
        </a:defRPr>
      </a:lvl3pPr>
      <a:lvl4pPr marL="1527751" algn="l" defTabSz="509249" rtl="0" eaLnBrk="1" latinLnBrk="0" hangingPunct="1">
        <a:defRPr sz="2000" kern="1200">
          <a:solidFill>
            <a:schemeClr val="tx1"/>
          </a:solidFill>
          <a:latin typeface="+mn-lt"/>
          <a:ea typeface="+mn-ea"/>
          <a:cs typeface="+mn-cs"/>
        </a:defRPr>
      </a:lvl4pPr>
      <a:lvl5pPr marL="2037003" algn="l" defTabSz="509249" rtl="0" eaLnBrk="1" latinLnBrk="0" hangingPunct="1">
        <a:defRPr sz="2000" kern="1200">
          <a:solidFill>
            <a:schemeClr val="tx1"/>
          </a:solidFill>
          <a:latin typeface="+mn-lt"/>
          <a:ea typeface="+mn-ea"/>
          <a:cs typeface="+mn-cs"/>
        </a:defRPr>
      </a:lvl5pPr>
      <a:lvl6pPr marL="2546252" algn="l" defTabSz="509249" rtl="0" eaLnBrk="1" latinLnBrk="0" hangingPunct="1">
        <a:defRPr sz="2000" kern="1200">
          <a:solidFill>
            <a:schemeClr val="tx1"/>
          </a:solidFill>
          <a:latin typeface="+mn-lt"/>
          <a:ea typeface="+mn-ea"/>
          <a:cs typeface="+mn-cs"/>
        </a:defRPr>
      </a:lvl6pPr>
      <a:lvl7pPr marL="3055502" algn="l" defTabSz="509249" rtl="0" eaLnBrk="1" latinLnBrk="0" hangingPunct="1">
        <a:defRPr sz="2000" kern="1200">
          <a:solidFill>
            <a:schemeClr val="tx1"/>
          </a:solidFill>
          <a:latin typeface="+mn-lt"/>
          <a:ea typeface="+mn-ea"/>
          <a:cs typeface="+mn-cs"/>
        </a:defRPr>
      </a:lvl7pPr>
      <a:lvl8pPr marL="3564753" algn="l" defTabSz="509249" rtl="0" eaLnBrk="1" latinLnBrk="0" hangingPunct="1">
        <a:defRPr sz="2000" kern="1200">
          <a:solidFill>
            <a:schemeClr val="tx1"/>
          </a:solidFill>
          <a:latin typeface="+mn-lt"/>
          <a:ea typeface="+mn-ea"/>
          <a:cs typeface="+mn-cs"/>
        </a:defRPr>
      </a:lvl8pPr>
      <a:lvl9pPr marL="4074002" algn="l" defTabSz="50924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lstStyle/>
          <a:p>
            <a:r>
              <a:rPr lang="en-US" dirty="0"/>
              <a:t>Virginia Smith</a:t>
            </a:r>
          </a:p>
        </p:txBody>
      </p:sp>
      <p:sp>
        <p:nvSpPr>
          <p:cNvPr id="15" name="Text Placeholder 14"/>
          <p:cNvSpPr>
            <a:spLocks noGrp="1"/>
          </p:cNvSpPr>
          <p:nvPr>
            <p:ph type="body" sz="quarter" idx="11"/>
          </p:nvPr>
        </p:nvSpPr>
        <p:spPr/>
        <p:txBody>
          <a:bodyPr/>
          <a:lstStyle/>
          <a:p>
            <a:r>
              <a:rPr lang="en-US" dirty="0"/>
              <a:t>Patti Schmitt, Director</a:t>
            </a:r>
          </a:p>
          <a:p>
            <a:r>
              <a:rPr lang="en-US" dirty="0"/>
              <a:t>David McPhee, PhD</a:t>
            </a:r>
          </a:p>
        </p:txBody>
      </p:sp>
      <p:sp>
        <p:nvSpPr>
          <p:cNvPr id="12" name="Rectangle 11"/>
          <p:cNvSpPr/>
          <p:nvPr/>
        </p:nvSpPr>
        <p:spPr>
          <a:xfrm>
            <a:off x="914400" y="4128655"/>
            <a:ext cx="15849600"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cs typeface="Franklin Gothic Medium"/>
              </a:rPr>
              <a:t>PROJECT INTRODUCTION</a:t>
            </a:r>
            <a:endParaRPr lang="en-US" dirty="0"/>
          </a:p>
        </p:txBody>
      </p:sp>
      <p:sp>
        <p:nvSpPr>
          <p:cNvPr id="13" name="Rectangle 12"/>
          <p:cNvSpPr/>
          <p:nvPr/>
        </p:nvSpPr>
        <p:spPr>
          <a:xfrm>
            <a:off x="17653201" y="4114800"/>
            <a:ext cx="15895573"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cs typeface="Franklin Gothic Medium"/>
              </a:rPr>
              <a:t>WHAT YOU DID</a:t>
            </a:r>
          </a:p>
        </p:txBody>
      </p:sp>
      <p:sp>
        <p:nvSpPr>
          <p:cNvPr id="14" name="Rectangle 13"/>
          <p:cNvSpPr/>
          <p:nvPr/>
        </p:nvSpPr>
        <p:spPr>
          <a:xfrm>
            <a:off x="34442400" y="4161312"/>
            <a:ext cx="15856514"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cs typeface="Franklin Gothic Medium"/>
              </a:rPr>
              <a:t>WHAT YOU LEARNED</a:t>
            </a:r>
          </a:p>
        </p:txBody>
      </p:sp>
      <p:sp>
        <p:nvSpPr>
          <p:cNvPr id="16" name="Rectangle 15"/>
          <p:cNvSpPr/>
          <p:nvPr/>
        </p:nvSpPr>
        <p:spPr>
          <a:xfrm>
            <a:off x="34435486" y="22712524"/>
            <a:ext cx="15856514"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cs typeface="Franklin Gothic Medium"/>
              </a:rPr>
              <a:t>NEXT STEPS</a:t>
            </a:r>
          </a:p>
        </p:txBody>
      </p:sp>
      <p:sp>
        <p:nvSpPr>
          <p:cNvPr id="18" name="TextBox 17"/>
          <p:cNvSpPr txBox="1"/>
          <p:nvPr/>
        </p:nvSpPr>
        <p:spPr>
          <a:xfrm>
            <a:off x="990601" y="5975234"/>
            <a:ext cx="15773400" cy="10618291"/>
          </a:xfrm>
          <a:prstGeom prst="rect">
            <a:avLst/>
          </a:prstGeom>
          <a:noFill/>
        </p:spPr>
        <p:txBody>
          <a:bodyPr wrap="square" rtlCol="0">
            <a:spAutoFit/>
          </a:bodyPr>
          <a:lstStyle/>
          <a:p>
            <a:r>
              <a:rPr lang="en-US" sz="3600" dirty="0">
                <a:latin typeface="Franklin Gothic Book" charset="0"/>
                <a:ea typeface="Franklin Gothic Book" charset="0"/>
                <a:cs typeface="Franklin Gothic Book" charset="0"/>
              </a:rPr>
              <a:t>The Family Leadership Training Institute CSU Extension is working to develop a tool that will allow communities and stakeholders to assess where they can better leverage resources to increase their capacity for community-driven change. This effort involves a national panel of experts and practitioners. </a:t>
            </a:r>
          </a:p>
          <a:p>
            <a:endParaRPr lang="en-US" sz="3600" dirty="0">
              <a:latin typeface="Franklin Gothic Book" charset="0"/>
              <a:ea typeface="Franklin Gothic Book" charset="0"/>
              <a:cs typeface="Franklin Gothic Book" charset="0"/>
            </a:endParaRPr>
          </a:p>
          <a:p>
            <a:r>
              <a:rPr lang="en-US" sz="3600" dirty="0">
                <a:latin typeface="Franklin Gothic Book" charset="0"/>
                <a:ea typeface="Franklin Gothic Book" charset="0"/>
                <a:cs typeface="Franklin Gothic Book" charset="0"/>
              </a:rPr>
              <a:t>FLTI CSU Extension’s foundational theory is that when the tools of democracy are accessible and understood, leaders from all walks of life will engage in civic activities, strengthening the social fabric of our communities. </a:t>
            </a:r>
          </a:p>
          <a:p>
            <a:endParaRPr lang="en-US" sz="3600" dirty="0">
              <a:latin typeface="Franklin Gothic Book" charset="0"/>
              <a:ea typeface="Franklin Gothic Book" charset="0"/>
              <a:cs typeface="Franklin Gothic Book" charset="0"/>
            </a:endParaRPr>
          </a:p>
          <a:p>
            <a:r>
              <a:rPr lang="en-US" sz="3600" dirty="0">
                <a:latin typeface="Franklin Gothic Book" charset="0"/>
                <a:ea typeface="Franklin Gothic Book" charset="0"/>
                <a:cs typeface="Franklin Gothic Book" charset="0"/>
              </a:rPr>
              <a:t>FLTI CSU Extension administrative team works diligently to ensure that programs and additional offerings are in line with current research. The Civic Capacity Index is already being sought-after by communities and organizations that trust the FLTI CSU Extension team to consistently deliver tools and resources to further engagement missions. </a:t>
            </a:r>
          </a:p>
          <a:p>
            <a:endParaRPr lang="en-US" sz="3600" dirty="0">
              <a:latin typeface="Franklin Gothic Book" charset="0"/>
              <a:ea typeface="Franklin Gothic Book" charset="0"/>
              <a:cs typeface="Franklin Gothic Book" charset="0"/>
            </a:endParaRPr>
          </a:p>
          <a:p>
            <a:r>
              <a:rPr lang="en-US" sz="3600" dirty="0">
                <a:latin typeface="Franklin Gothic Book" charset="0"/>
                <a:ea typeface="Franklin Gothic Book" charset="0"/>
                <a:cs typeface="Franklin Gothic Book" charset="0"/>
              </a:rPr>
              <a:t>Work done through this internship was intended to allow the Civic Capacity Team to use the concept mapping process to identify key features in community-driven change; these key elements serving as the basis for the Civic Capacity Index. </a:t>
            </a:r>
          </a:p>
          <a:p>
            <a:endParaRPr lang="en-US" sz="3600" dirty="0">
              <a:latin typeface="Franklin Gothic Book" charset="0"/>
              <a:ea typeface="Franklin Gothic Book" charset="0"/>
              <a:cs typeface="Franklin Gothic Book" charset="0"/>
            </a:endParaRPr>
          </a:p>
        </p:txBody>
      </p:sp>
      <p:sp>
        <p:nvSpPr>
          <p:cNvPr id="19" name="TextBox 18"/>
          <p:cNvSpPr txBox="1"/>
          <p:nvPr/>
        </p:nvSpPr>
        <p:spPr>
          <a:xfrm>
            <a:off x="914400" y="17920855"/>
            <a:ext cx="15849599" cy="4916731"/>
          </a:xfrm>
          <a:prstGeom prst="rect">
            <a:avLst/>
          </a:prstGeom>
          <a:noFill/>
        </p:spPr>
        <p:txBody>
          <a:bodyPr wrap="square" rtlCol="0">
            <a:spAutoFit/>
          </a:bodyPr>
          <a:lstStyle/>
          <a:p>
            <a:pPr marL="514350" indent="-514350">
              <a:buFont typeface="+mj-lt"/>
              <a:buAutoNum type="arabicPeriod"/>
            </a:pPr>
            <a:r>
              <a:rPr lang="en-US" sz="2850" dirty="0">
                <a:latin typeface="Franklin Gothic Book" charset="0"/>
                <a:ea typeface="Franklin Gothic Book" charset="0"/>
                <a:cs typeface="Franklin Gothic Book" charset="0"/>
              </a:rPr>
              <a:t>To serve and support FLTI’s mission and vision through both indirect and direct means.</a:t>
            </a:r>
          </a:p>
          <a:p>
            <a:pPr marL="514350" indent="-514350">
              <a:buFont typeface="+mj-lt"/>
              <a:buAutoNum type="arabicPeriod"/>
            </a:pPr>
            <a:endParaRPr lang="en-US" sz="2850" dirty="0">
              <a:latin typeface="Franklin Gothic Book" charset="0"/>
              <a:ea typeface="Franklin Gothic Book" charset="0"/>
              <a:cs typeface="Franklin Gothic Book" charset="0"/>
            </a:endParaRPr>
          </a:p>
          <a:p>
            <a:pPr marL="514350" indent="-514350">
              <a:buFont typeface="+mj-lt"/>
              <a:buAutoNum type="arabicPeriod"/>
            </a:pPr>
            <a:r>
              <a:rPr lang="en-US" sz="2850" dirty="0">
                <a:latin typeface="Franklin Gothic Book" charset="0"/>
                <a:ea typeface="Franklin Gothic Book" charset="0"/>
                <a:cs typeface="Franklin Gothic Book" charset="0"/>
              </a:rPr>
              <a:t>Expand on my social work knowledge of engaging diverse communities</a:t>
            </a:r>
          </a:p>
          <a:p>
            <a:pPr marL="514350" indent="-514350">
              <a:buFont typeface="+mj-lt"/>
              <a:buAutoNum type="arabicPeriod"/>
            </a:pPr>
            <a:endParaRPr lang="en-US" sz="2850" dirty="0">
              <a:latin typeface="Franklin Gothic Book" charset="0"/>
              <a:ea typeface="Franklin Gothic Book" charset="0"/>
              <a:cs typeface="Franklin Gothic Book" charset="0"/>
            </a:endParaRPr>
          </a:p>
          <a:p>
            <a:pPr marL="514350" indent="-514350">
              <a:buFont typeface="+mj-lt"/>
              <a:buAutoNum type="arabicPeriod"/>
            </a:pPr>
            <a:r>
              <a:rPr lang="en-US" sz="2850" dirty="0">
                <a:latin typeface="Franklin Gothic Book" charset="0"/>
                <a:ea typeface="Franklin Gothic Book" charset="0"/>
                <a:cs typeface="Franklin Gothic Book" charset="0"/>
              </a:rPr>
              <a:t>Observe, listen and learn from experts in the field of community engagement in a variety of systems.</a:t>
            </a:r>
          </a:p>
          <a:p>
            <a:pPr marL="514350" indent="-514350">
              <a:buFont typeface="+mj-lt"/>
              <a:buAutoNum type="arabicPeriod"/>
            </a:pPr>
            <a:endParaRPr lang="en-US" sz="2850" dirty="0">
              <a:latin typeface="Franklin Gothic Book" charset="0"/>
              <a:ea typeface="Franklin Gothic Book" charset="0"/>
              <a:cs typeface="Franklin Gothic Book" charset="0"/>
            </a:endParaRPr>
          </a:p>
          <a:p>
            <a:pPr marL="514350" indent="-514350">
              <a:buFont typeface="+mj-lt"/>
              <a:buAutoNum type="arabicPeriod"/>
            </a:pPr>
            <a:r>
              <a:rPr lang="en-US" sz="2850" dirty="0">
                <a:latin typeface="Franklin Gothic Book" charset="0"/>
                <a:ea typeface="Franklin Gothic Book" charset="0"/>
                <a:cs typeface="Franklin Gothic Book" charset="0"/>
              </a:rPr>
              <a:t>To understand and witness how change happens at the micro, mezzo and macro systems levels</a:t>
            </a:r>
          </a:p>
          <a:p>
            <a:pPr marL="514350" indent="-514350">
              <a:buFont typeface="+mj-lt"/>
              <a:buAutoNum type="arabicPeriod"/>
            </a:pPr>
            <a:endParaRPr lang="en-US" sz="2850" dirty="0">
              <a:latin typeface="Franklin Gothic Book" charset="0"/>
              <a:ea typeface="Franklin Gothic Book" charset="0"/>
              <a:cs typeface="Franklin Gothic Book" charset="0"/>
            </a:endParaRPr>
          </a:p>
          <a:p>
            <a:pPr marL="514350" indent="-514350">
              <a:buFont typeface="+mj-lt"/>
              <a:buAutoNum type="arabicPeriod"/>
            </a:pPr>
            <a:r>
              <a:rPr lang="en-US" sz="2850" dirty="0">
                <a:latin typeface="Franklin Gothic Book" charset="0"/>
                <a:ea typeface="Franklin Gothic Book" charset="0"/>
                <a:cs typeface="Franklin Gothic Book" charset="0"/>
              </a:rPr>
              <a:t>Support research efforts to develop a tool for communities and groups to assess their civic capacity for community-driven change. </a:t>
            </a:r>
          </a:p>
        </p:txBody>
      </p:sp>
      <p:sp>
        <p:nvSpPr>
          <p:cNvPr id="20" name="TextBox 19"/>
          <p:cNvSpPr txBox="1"/>
          <p:nvPr/>
        </p:nvSpPr>
        <p:spPr>
          <a:xfrm>
            <a:off x="17754600" y="5975234"/>
            <a:ext cx="15773400" cy="18035707"/>
          </a:xfrm>
          <a:prstGeom prst="rect">
            <a:avLst/>
          </a:prstGeom>
          <a:noFill/>
        </p:spPr>
        <p:txBody>
          <a:bodyPr wrap="square" rtlCol="0">
            <a:spAutoFit/>
          </a:bodyPr>
          <a:lstStyle/>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Engaged in readings of research supporting and analyzing civic engagement.</a:t>
            </a:r>
          </a:p>
          <a:p>
            <a:pPr marL="857250" indent="-85725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Successfully completed IRB training to ensure that contributions to FLTI research were ethically and scientifically valid</a:t>
            </a:r>
          </a:p>
          <a:p>
            <a:pPr marL="571500" indent="-57150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Supported staff in the creation and implementation of the first Civic Learning Lab workshop: A workshop designed to assist community and family leaders as they plan, navigate, and hold difficult conversations in their communities. </a:t>
            </a:r>
          </a:p>
          <a:p>
            <a:pPr marL="571500" indent="-57150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Completed interviews of FLTI graduates on the topic of their journey with the FLTI curriculum and their experiences after graduation from the program.</a:t>
            </a:r>
          </a:p>
          <a:p>
            <a:pPr marL="571500" indent="-57150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Completed results mapping interview coding for FLTI graduate interviews.</a:t>
            </a:r>
          </a:p>
          <a:p>
            <a:pPr marL="857250" indent="-85725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Participated in FLTI team meetings in order to understand the collaborative nature that makes FLTI Colorado Extension successful. </a:t>
            </a:r>
          </a:p>
          <a:p>
            <a:pPr marL="857250" indent="-857250">
              <a:buClr>
                <a:srgbClr val="004D28"/>
              </a:buClr>
              <a:buFont typeface="Wingdings" pitchFamily="2" charset="2"/>
              <a:buChar char="§"/>
            </a:pPr>
            <a:endParaRPr lang="en-US" sz="4200" dirty="0">
              <a:latin typeface="Franklin Gothic Book" charset="0"/>
              <a:ea typeface="Franklin Gothic Book" charset="0"/>
              <a:cs typeface="Franklin Gothic Book" charset="0"/>
            </a:endParaRPr>
          </a:p>
          <a:p>
            <a:pPr marL="857250" indent="-857250">
              <a:buClr>
                <a:srgbClr val="004D28"/>
              </a:buClr>
              <a:buFont typeface="Wingdings" pitchFamily="2" charset="2"/>
              <a:buChar char="§"/>
            </a:pPr>
            <a:r>
              <a:rPr lang="en-US" sz="4200" dirty="0">
                <a:latin typeface="Franklin Gothic Book" charset="0"/>
                <a:ea typeface="Franklin Gothic Book" charset="0"/>
                <a:cs typeface="Franklin Gothic Book" charset="0"/>
              </a:rPr>
              <a:t>Work as an active listener in community spaces and leadership team meetings to further deepen my understanding on social justice, and how to build community trust.</a:t>
            </a:r>
          </a:p>
          <a:p>
            <a:pPr marL="857250" indent="-857250">
              <a:buFont typeface="Arial" panose="020B0604020202020204" pitchFamily="34" charset="0"/>
              <a:buChar char="•"/>
            </a:pPr>
            <a:endParaRPr lang="en-US" sz="4000" dirty="0">
              <a:latin typeface="Franklin Gothic Book" charset="0"/>
              <a:ea typeface="Franklin Gothic Book" charset="0"/>
              <a:cs typeface="Franklin Gothic Book" charset="0"/>
            </a:endParaRPr>
          </a:p>
          <a:p>
            <a:pPr marL="571500" indent="-571500">
              <a:buFont typeface="Arial" panose="020B0604020202020204" pitchFamily="34" charset="0"/>
              <a:buChar char="•"/>
            </a:pPr>
            <a:endParaRPr lang="en-US" sz="4000" dirty="0">
              <a:latin typeface="Franklin Gothic Book" charset="0"/>
              <a:ea typeface="Franklin Gothic Book" charset="0"/>
              <a:cs typeface="Franklin Gothic Book" charset="0"/>
            </a:endParaRPr>
          </a:p>
          <a:p>
            <a:pPr marL="571500" indent="-571500">
              <a:buFont typeface="Arial" panose="020B0604020202020204" pitchFamily="34" charset="0"/>
              <a:buChar char="•"/>
            </a:pPr>
            <a:endParaRPr lang="en-US" sz="3600" dirty="0">
              <a:latin typeface="Franklin Gothic Book" charset="0"/>
              <a:ea typeface="Franklin Gothic Book" charset="0"/>
              <a:cs typeface="Franklin Gothic Book" charset="0"/>
            </a:endParaRPr>
          </a:p>
        </p:txBody>
      </p:sp>
      <p:sp>
        <p:nvSpPr>
          <p:cNvPr id="21" name="TextBox 20"/>
          <p:cNvSpPr txBox="1"/>
          <p:nvPr/>
        </p:nvSpPr>
        <p:spPr>
          <a:xfrm>
            <a:off x="34518599" y="5196621"/>
            <a:ext cx="15849600" cy="11480066"/>
          </a:xfrm>
          <a:prstGeom prst="rect">
            <a:avLst/>
          </a:prstGeom>
          <a:noFill/>
        </p:spPr>
        <p:txBody>
          <a:bodyPr wrap="square" rtlCol="0">
            <a:spAutoFit/>
          </a:bodyPr>
          <a:lstStyle/>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The interconnected nature of content vs context experts, and the importance for community engagement efforts that all experiences and expertise are honored, and those in marginalized populations are sought-after and have an equitable seat and voice. </a:t>
            </a:r>
          </a:p>
          <a:p>
            <a:pPr marL="457200" indent="-457200">
              <a:buClr>
                <a:srgbClr val="004D28"/>
              </a:buClr>
              <a:buFont typeface="Wingdings" pitchFamily="2" charset="2"/>
              <a:buChar char="§"/>
            </a:pPr>
            <a:endParaRPr lang="en-US" sz="3200" dirty="0">
              <a:latin typeface="Franklin Gothic Book" charset="0"/>
              <a:ea typeface="Franklin Gothic Book" charset="0"/>
              <a:cs typeface="Franklin Gothic Book" charset="0"/>
            </a:endParaRPr>
          </a:p>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A better understanding of the barriers to equitable civic engagement in public and private spaces. The first-hand experience working with FLTI administration and leadership teams granted me an understanding of the the preparation that has to take place in order to ensure that the tools of democracy are available to whole communities. </a:t>
            </a:r>
          </a:p>
          <a:p>
            <a:pPr marL="457200" indent="-457200">
              <a:buClr>
                <a:srgbClr val="004D28"/>
              </a:buClr>
              <a:buFont typeface="Wingdings" pitchFamily="2" charset="2"/>
              <a:buChar char="§"/>
            </a:pPr>
            <a:endParaRPr lang="en-US" sz="3200" dirty="0">
              <a:latin typeface="Franklin Gothic Book" charset="0"/>
              <a:ea typeface="Franklin Gothic Book" charset="0"/>
              <a:cs typeface="Franklin Gothic Book" charset="0"/>
            </a:endParaRPr>
          </a:p>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A more thorough understanding of the nuances of the language that exists in the quest towards social justice</a:t>
            </a:r>
          </a:p>
          <a:p>
            <a:pPr marL="457200" indent="-457200">
              <a:buClr>
                <a:srgbClr val="004D28"/>
              </a:buClr>
              <a:buFont typeface="Wingdings" pitchFamily="2" charset="2"/>
              <a:buChar char="§"/>
            </a:pPr>
            <a:endParaRPr lang="en-US" sz="3200" dirty="0">
              <a:latin typeface="Franklin Gothic Book" charset="0"/>
              <a:ea typeface="Franklin Gothic Book" charset="0"/>
              <a:cs typeface="Franklin Gothic Book" charset="0"/>
            </a:endParaRPr>
          </a:p>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Facilitation skills in community spaces; the skills of being able to navigate a space not as a teacher or content expert but rather as someone there to support and help guide the work of the group as they create, develop and come to understandings in conversation.</a:t>
            </a:r>
          </a:p>
          <a:p>
            <a:pPr marL="457200" indent="-457200">
              <a:buClr>
                <a:srgbClr val="004D28"/>
              </a:buClr>
              <a:buFont typeface="Wingdings" pitchFamily="2" charset="2"/>
              <a:buChar char="§"/>
            </a:pPr>
            <a:endParaRPr lang="en-US" sz="3200" dirty="0">
              <a:latin typeface="Franklin Gothic Book" charset="0"/>
              <a:ea typeface="Franklin Gothic Book" charset="0"/>
              <a:cs typeface="Franklin Gothic Book" charset="0"/>
            </a:endParaRPr>
          </a:p>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How to engage communities when there are unforeseen or catastrophic events, such as pandemics, that can affect community engagement.</a:t>
            </a:r>
          </a:p>
          <a:p>
            <a:pPr marL="457200" indent="-457200">
              <a:buClr>
                <a:srgbClr val="004D28"/>
              </a:buClr>
              <a:buFont typeface="Wingdings" pitchFamily="2" charset="2"/>
              <a:buChar char="§"/>
            </a:pPr>
            <a:endParaRPr lang="en-US" sz="3200" dirty="0">
              <a:latin typeface="Franklin Gothic Book" charset="0"/>
              <a:ea typeface="Franklin Gothic Book" charset="0"/>
              <a:cs typeface="Franklin Gothic Book" charset="0"/>
            </a:endParaRPr>
          </a:p>
          <a:p>
            <a:pPr marL="457200" indent="-457200">
              <a:buClr>
                <a:srgbClr val="004D28"/>
              </a:buClr>
              <a:buFont typeface="Wingdings" pitchFamily="2" charset="2"/>
              <a:buChar char="§"/>
            </a:pPr>
            <a:r>
              <a:rPr lang="en-US" sz="3200" dirty="0">
                <a:latin typeface="Franklin Gothic Book" charset="0"/>
                <a:ea typeface="Franklin Gothic Book" charset="0"/>
                <a:cs typeface="Franklin Gothic Book" charset="0"/>
              </a:rPr>
              <a:t>How an effective organization follows the core social work tenants of engagement, assessment, intervention, and evaluation. </a:t>
            </a:r>
          </a:p>
          <a:p>
            <a:endParaRPr lang="en-US" sz="3600" dirty="0">
              <a:latin typeface="Franklin Gothic Book" charset="0"/>
              <a:ea typeface="Franklin Gothic Book" charset="0"/>
              <a:cs typeface="Franklin Gothic Book" charset="0"/>
            </a:endParaRPr>
          </a:p>
        </p:txBody>
      </p:sp>
      <p:sp>
        <p:nvSpPr>
          <p:cNvPr id="22" name="TextBox 21"/>
          <p:cNvSpPr txBox="1"/>
          <p:nvPr/>
        </p:nvSpPr>
        <p:spPr>
          <a:xfrm>
            <a:off x="34442400" y="24588791"/>
            <a:ext cx="15849600" cy="5632311"/>
          </a:xfrm>
          <a:prstGeom prst="rect">
            <a:avLst/>
          </a:prstGeom>
          <a:noFill/>
        </p:spPr>
        <p:txBody>
          <a:bodyPr wrap="square" rtlCol="0">
            <a:spAutoFit/>
          </a:bodyPr>
          <a:lstStyle/>
          <a:p>
            <a:r>
              <a:rPr lang="en-US" sz="3600" dirty="0">
                <a:latin typeface="Franklin Gothic Book" charset="0"/>
                <a:ea typeface="Franklin Gothic Book" charset="0"/>
                <a:cs typeface="Franklin Gothic Book" charset="0"/>
              </a:rPr>
              <a:t>I am interested in pursuing a Masters of Social Work degree through an accredited advanced standing program. </a:t>
            </a:r>
          </a:p>
          <a:p>
            <a:endParaRPr lang="en-US" sz="3600" dirty="0">
              <a:latin typeface="Franklin Gothic Book" charset="0"/>
              <a:ea typeface="Franklin Gothic Book" charset="0"/>
              <a:cs typeface="Franklin Gothic Book" charset="0"/>
            </a:endParaRPr>
          </a:p>
          <a:p>
            <a:r>
              <a:rPr lang="en-US" sz="3600" dirty="0">
                <a:latin typeface="Franklin Gothic Book" charset="0"/>
                <a:ea typeface="Franklin Gothic Book" charset="0"/>
                <a:cs typeface="Franklin Gothic Book" charset="0"/>
              </a:rPr>
              <a:t>Post graduation I hope to engage in macro level social work with an emphasis on research-based practices. </a:t>
            </a:r>
          </a:p>
          <a:p>
            <a:endParaRPr lang="en-US" sz="3600" dirty="0">
              <a:latin typeface="Franklin Gothic Book" charset="0"/>
              <a:ea typeface="Franklin Gothic Book" charset="0"/>
              <a:cs typeface="Franklin Gothic Book" charset="0"/>
            </a:endParaRPr>
          </a:p>
          <a:p>
            <a:r>
              <a:rPr lang="en-US" sz="3600" dirty="0">
                <a:latin typeface="Franklin Gothic Book" charset="0"/>
                <a:ea typeface="Franklin Gothic Book" charset="0"/>
                <a:cs typeface="Franklin Gothic Book" charset="0"/>
              </a:rPr>
              <a:t>FLTI next steps include continuing to validate the Civic Capacity Index and use it to guide community planning and actions. </a:t>
            </a:r>
          </a:p>
          <a:p>
            <a:endParaRPr lang="en-US" sz="3600" dirty="0">
              <a:latin typeface="Franklin Gothic Book" charset="0"/>
              <a:ea typeface="Franklin Gothic Book" charset="0"/>
              <a:cs typeface="Franklin Gothic Book" charset="0"/>
            </a:endParaRPr>
          </a:p>
          <a:p>
            <a:endParaRPr lang="en-US" sz="3600" dirty="0">
              <a:latin typeface="Franklin Gothic Book" charset="0"/>
              <a:ea typeface="Franklin Gothic Book" charset="0"/>
              <a:cs typeface="Franklin Gothic Book" charset="0"/>
            </a:endParaRPr>
          </a:p>
        </p:txBody>
      </p:sp>
      <p:sp>
        <p:nvSpPr>
          <p:cNvPr id="29" name="Rectangle 28"/>
          <p:cNvSpPr/>
          <p:nvPr/>
        </p:nvSpPr>
        <p:spPr>
          <a:xfrm>
            <a:off x="17627962" y="22751589"/>
            <a:ext cx="15849600"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3600" spc="300" dirty="0">
                <a:solidFill>
                  <a:srgbClr val="FFFFFF"/>
                </a:solidFill>
                <a:latin typeface="Franklin Gothic Book" charset="0"/>
                <a:ea typeface="Franklin Gothic Book" charset="0"/>
                <a:cs typeface="Franklin Gothic Book" charset="0"/>
              </a:rPr>
              <a:t>GRADUATE QUOTE</a:t>
            </a:r>
          </a:p>
        </p:txBody>
      </p:sp>
      <p:sp>
        <p:nvSpPr>
          <p:cNvPr id="31" name="Rectangle 30"/>
          <p:cNvSpPr/>
          <p:nvPr/>
        </p:nvSpPr>
        <p:spPr>
          <a:xfrm>
            <a:off x="34442400" y="16098260"/>
            <a:ext cx="15849600"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3600" spc="300" dirty="0">
                <a:solidFill>
                  <a:srgbClr val="FFFFFF"/>
                </a:solidFill>
                <a:latin typeface="Franklin Gothic Book" charset="0"/>
                <a:ea typeface="Franklin Gothic Book" charset="0"/>
                <a:cs typeface="Franklin Gothic Book" charset="0"/>
              </a:rPr>
              <a:t>ENGAGING COMMUNITIES</a:t>
            </a:r>
          </a:p>
        </p:txBody>
      </p:sp>
      <p:sp>
        <p:nvSpPr>
          <p:cNvPr id="36" name="Rectangle 35"/>
          <p:cNvSpPr/>
          <p:nvPr/>
        </p:nvSpPr>
        <p:spPr>
          <a:xfrm>
            <a:off x="914400" y="16764000"/>
            <a:ext cx="15849600"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cs typeface="Franklin Gothic Medium"/>
              </a:rPr>
              <a:t>INTERNSHIP GOALS</a:t>
            </a:r>
            <a:endParaRPr lang="en-US" dirty="0"/>
          </a:p>
        </p:txBody>
      </p:sp>
      <p:sp>
        <p:nvSpPr>
          <p:cNvPr id="37" name="Rectangle 36"/>
          <p:cNvSpPr/>
          <p:nvPr/>
        </p:nvSpPr>
        <p:spPr>
          <a:xfrm>
            <a:off x="914400" y="22712524"/>
            <a:ext cx="15849600" cy="1156855"/>
          </a:xfrm>
          <a:prstGeom prst="rect">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lIns="365760" tIns="0" rIns="365760" bIns="0" rtlCol="0" anchor="ctr" anchorCtr="0"/>
          <a:lstStyle/>
          <a:p>
            <a:r>
              <a:rPr lang="en-US" sz="5400" spc="300" dirty="0">
                <a:solidFill>
                  <a:srgbClr val="FFFFFF"/>
                </a:solidFill>
                <a:latin typeface="Franklin Gothic Medium"/>
              </a:rPr>
              <a:t>HOW DOES THIS APPLY TO YOUR EDUCATION</a:t>
            </a:r>
            <a:endParaRPr lang="en-US" dirty="0"/>
          </a:p>
        </p:txBody>
      </p:sp>
      <p:sp>
        <p:nvSpPr>
          <p:cNvPr id="39" name="TextBox 38"/>
          <p:cNvSpPr txBox="1"/>
          <p:nvPr/>
        </p:nvSpPr>
        <p:spPr>
          <a:xfrm>
            <a:off x="863962" y="23869379"/>
            <a:ext cx="15849600" cy="6749540"/>
          </a:xfrm>
          <a:prstGeom prst="rect">
            <a:avLst/>
          </a:prstGeom>
          <a:noFill/>
        </p:spPr>
        <p:txBody>
          <a:bodyPr wrap="square" rtlCol="0">
            <a:spAutoFit/>
          </a:bodyPr>
          <a:lstStyle/>
          <a:p>
            <a:r>
              <a:rPr lang="en-US" sz="3090" dirty="0">
                <a:latin typeface="Franklin Gothic Book" charset="0"/>
                <a:ea typeface="Franklin Gothic Book" charset="0"/>
                <a:cs typeface="Franklin Gothic Book" charset="0"/>
              </a:rPr>
              <a:t>FLTI’s focus on providing the tools and skills necessary for individuals and communities to work towards meaningful change directly relates to my educational focus as a student of social work.</a:t>
            </a:r>
          </a:p>
          <a:p>
            <a:endParaRPr lang="en-US" sz="3090" dirty="0">
              <a:latin typeface="Franklin Gothic Book" charset="0"/>
              <a:ea typeface="Franklin Gothic Book" charset="0"/>
              <a:cs typeface="Franklin Gothic Book" charset="0"/>
            </a:endParaRPr>
          </a:p>
          <a:p>
            <a:r>
              <a:rPr lang="en-US" sz="3090" dirty="0">
                <a:latin typeface="Franklin Gothic Book" charset="0"/>
                <a:ea typeface="Franklin Gothic Book" charset="0"/>
                <a:cs typeface="Franklin Gothic Book" charset="0"/>
              </a:rPr>
              <a:t>FLTI encompasses the micro, mezzo and macro systems that are  foundational to social work and the understanding of the intersectionality of individuals and communities.</a:t>
            </a:r>
          </a:p>
          <a:p>
            <a:endParaRPr lang="en-US" sz="3090" dirty="0">
              <a:latin typeface="Franklin Gothic Book" charset="0"/>
              <a:ea typeface="Franklin Gothic Book" charset="0"/>
              <a:cs typeface="Franklin Gothic Book" charset="0"/>
            </a:endParaRPr>
          </a:p>
          <a:p>
            <a:r>
              <a:rPr lang="en-US" sz="3090" dirty="0">
                <a:latin typeface="Franklin Gothic Book" charset="0"/>
                <a:ea typeface="Franklin Gothic Book" charset="0"/>
                <a:cs typeface="Franklin Gothic Book" charset="0"/>
              </a:rPr>
              <a:t>The research that FLTI engages in is providing a better understanding of change agents, while also working to provide communities with tools that will allow them to engage their communities in more effective manners than ever before. </a:t>
            </a:r>
          </a:p>
          <a:p>
            <a:endParaRPr lang="en-US" sz="3090" dirty="0">
              <a:latin typeface="Franklin Gothic Book" charset="0"/>
              <a:ea typeface="Franklin Gothic Book" charset="0"/>
              <a:cs typeface="Franklin Gothic Book" charset="0"/>
            </a:endParaRPr>
          </a:p>
          <a:p>
            <a:r>
              <a:rPr lang="en-US" sz="3090" dirty="0">
                <a:latin typeface="Franklin Gothic Book" charset="0"/>
                <a:ea typeface="Franklin Gothic Book" charset="0"/>
                <a:cs typeface="Franklin Gothic Book" charset="0"/>
              </a:rPr>
              <a:t>FLTI’s emphasis on growing community leaders as experts and facilitators in the program and their communities is a practical application of the social work values of social justice, dignity and worth of a person, and value of human relationships</a:t>
            </a:r>
          </a:p>
        </p:txBody>
      </p:sp>
      <p:sp>
        <p:nvSpPr>
          <p:cNvPr id="17" name="Title 16"/>
          <p:cNvSpPr>
            <a:spLocks noGrp="1"/>
          </p:cNvSpPr>
          <p:nvPr>
            <p:ph type="title"/>
          </p:nvPr>
        </p:nvSpPr>
        <p:spPr>
          <a:xfrm>
            <a:off x="17678400" y="941039"/>
            <a:ext cx="15891150" cy="2239183"/>
          </a:xfrm>
        </p:spPr>
        <p:txBody>
          <a:bodyPr>
            <a:normAutofit fontScale="90000"/>
          </a:bodyPr>
          <a:lstStyle/>
          <a:p>
            <a:pPr algn="ctr"/>
            <a:r>
              <a:rPr lang="en-US" dirty="0"/>
              <a:t>FLTI of Colorado</a:t>
            </a:r>
            <a:br>
              <a:rPr lang="en-US" dirty="0"/>
            </a:br>
            <a:r>
              <a:rPr lang="en-US" dirty="0"/>
              <a:t>CSU Extension</a:t>
            </a:r>
          </a:p>
        </p:txBody>
      </p:sp>
      <p:sp>
        <p:nvSpPr>
          <p:cNvPr id="23" name="Rectangle 22">
            <a:extLst>
              <a:ext uri="{FF2B5EF4-FFF2-40B4-BE49-F238E27FC236}">
                <a16:creationId xmlns:a16="http://schemas.microsoft.com/office/drawing/2014/main" id="{276F0883-4F97-C94E-82FB-ACF41A7B041D}"/>
              </a:ext>
            </a:extLst>
          </p:cNvPr>
          <p:cNvSpPr/>
          <p:nvPr/>
        </p:nvSpPr>
        <p:spPr>
          <a:xfrm>
            <a:off x="37037922" y="30928102"/>
            <a:ext cx="13254078" cy="830997"/>
          </a:xfrm>
          <a:prstGeom prst="rect">
            <a:avLst/>
          </a:prstGeom>
        </p:spPr>
        <p:txBody>
          <a:bodyPr wrap="none">
            <a:spAutoFit/>
          </a:bodyPr>
          <a:lstStyle/>
          <a:p>
            <a:pPr algn="ctr"/>
            <a:r>
              <a:rPr lang="en-US" sz="4800" spc="300" dirty="0">
                <a:solidFill>
                  <a:srgbClr val="FFFFFF"/>
                </a:solidFill>
                <a:latin typeface="+mn-lt"/>
                <a:cs typeface="Franklin Gothic Medium"/>
              </a:rPr>
              <a:t>COLLEGE OF HEALTH AND HUMAN SCIENCES</a:t>
            </a:r>
            <a:endParaRPr lang="en-US" sz="4800" dirty="0">
              <a:latin typeface="+mn-lt"/>
            </a:endParaRPr>
          </a:p>
        </p:txBody>
      </p:sp>
      <p:pic>
        <p:nvPicPr>
          <p:cNvPr id="24" name="Picture 23" descr="A screenshot of a cell phone&#10;&#10;Description automatically generated">
            <a:extLst>
              <a:ext uri="{FF2B5EF4-FFF2-40B4-BE49-F238E27FC236}">
                <a16:creationId xmlns:a16="http://schemas.microsoft.com/office/drawing/2014/main" id="{526B8057-9DEC-864A-9560-5A13C6004107}"/>
              </a:ext>
            </a:extLst>
          </p:cNvPr>
          <p:cNvPicPr>
            <a:picLocks noChangeAspect="1"/>
          </p:cNvPicPr>
          <p:nvPr/>
        </p:nvPicPr>
        <p:blipFill>
          <a:blip r:embed="rId3"/>
          <a:stretch>
            <a:fillRect/>
          </a:stretch>
        </p:blipFill>
        <p:spPr>
          <a:xfrm>
            <a:off x="20528506" y="24012551"/>
            <a:ext cx="10225587" cy="6463195"/>
          </a:xfrm>
          <a:prstGeom prst="rect">
            <a:avLst/>
          </a:prstGeom>
        </p:spPr>
      </p:pic>
      <p:pic>
        <p:nvPicPr>
          <p:cNvPr id="26" name="Picture 25" descr="A crowd of people&#10;&#10;Description automatically generated">
            <a:extLst>
              <a:ext uri="{FF2B5EF4-FFF2-40B4-BE49-F238E27FC236}">
                <a16:creationId xmlns:a16="http://schemas.microsoft.com/office/drawing/2014/main" id="{78F4DF59-7B32-BC48-A739-D596448BCA80}"/>
              </a:ext>
            </a:extLst>
          </p:cNvPr>
          <p:cNvPicPr>
            <a:picLocks noChangeAspect="1"/>
          </p:cNvPicPr>
          <p:nvPr/>
        </p:nvPicPr>
        <p:blipFill>
          <a:blip r:embed="rId4"/>
          <a:stretch>
            <a:fillRect/>
          </a:stretch>
        </p:blipFill>
        <p:spPr>
          <a:xfrm>
            <a:off x="38470114" y="17296114"/>
            <a:ext cx="6400800" cy="5354918"/>
          </a:xfrm>
          <a:prstGeom prst="rect">
            <a:avLst/>
          </a:prstGeom>
        </p:spPr>
      </p:pic>
    </p:spTree>
    <p:extLst>
      <p:ext uri="{BB962C8B-B14F-4D97-AF65-F5344CB8AC3E}">
        <p14:creationId xmlns:p14="http://schemas.microsoft.com/office/powerpoint/2010/main" val="203225136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theme/theme1.xml><?xml version="1.0" encoding="utf-8"?>
<a:theme xmlns:a="http://schemas.openxmlformats.org/drawingml/2006/main" name="Office Theme">
  <a:themeElements>
    <a:clrScheme name="CSU_CHHS-2017">
      <a:dk1>
        <a:srgbClr val="404140"/>
      </a:dk1>
      <a:lt1>
        <a:srgbClr val="FFFFFF"/>
      </a:lt1>
      <a:dk2>
        <a:srgbClr val="1E4D2B"/>
      </a:dk2>
      <a:lt2>
        <a:srgbClr val="C8C371"/>
      </a:lt2>
      <a:accent1>
        <a:srgbClr val="D0DB42"/>
      </a:accent1>
      <a:accent2>
        <a:srgbClr val="AA482E"/>
      </a:accent2>
      <a:accent3>
        <a:srgbClr val="85BAAF"/>
      </a:accent3>
      <a:accent4>
        <a:srgbClr val="003E46"/>
      </a:accent4>
      <a:accent5>
        <a:srgbClr val="E1963E"/>
      </a:accent5>
      <a:accent6>
        <a:srgbClr val="FFFFFF"/>
      </a:accent6>
      <a:hlink>
        <a:srgbClr val="3246A4"/>
      </a:hlink>
      <a:folHlink>
        <a:srgbClr val="6B156C"/>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searchPoster-Template.pot [Compatibility Mode]" id="{8C1A2E6C-4673-4A42-8AE6-4F35A07795B7}" vid="{61F94223-71D5-48BC-B472-2E0AAE36FD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13424</TotalTime>
  <Words>842</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Wingdings</vt:lpstr>
      <vt:lpstr>Office Theme</vt:lpstr>
      <vt:lpstr>FLTI of Colorado CSU Extension</vt:lpstr>
    </vt:vector>
  </TitlesOfParts>
  <Company>Colorado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College of Agricultural Sciences Research Poster Template</dc:subject>
  <dc:creator>Ed.Peyronnin@ColoState.EDU</dc:creator>
  <cp:lastModifiedBy>Hill,Rebecca</cp:lastModifiedBy>
  <cp:revision>169</cp:revision>
  <dcterms:created xsi:type="dcterms:W3CDTF">2015-06-30T23:05:53Z</dcterms:created>
  <dcterms:modified xsi:type="dcterms:W3CDTF">2020-10-05T22:34:43Z</dcterms:modified>
</cp:coreProperties>
</file>