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66" r:id="rId2"/>
  </p:sldIdLst>
  <p:sldSz cx="51206400" cy="32918400"/>
  <p:notesSz cx="6858000" cy="9144000"/>
  <p:defaultTextStyle>
    <a:defPPr>
      <a:defRPr lang="en-US"/>
    </a:defPPr>
    <a:lvl1pPr marL="0" algn="l" defTabSz="1984405" rtl="0" eaLnBrk="1" latinLnBrk="0" hangingPunct="1">
      <a:defRPr sz="7793" kern="1200">
        <a:solidFill>
          <a:schemeClr val="tx1"/>
        </a:solidFill>
        <a:latin typeface="+mn-lt"/>
        <a:ea typeface="+mn-ea"/>
        <a:cs typeface="+mn-cs"/>
      </a:defRPr>
    </a:lvl1pPr>
    <a:lvl2pPr marL="1984405" algn="l" defTabSz="1984405" rtl="0" eaLnBrk="1" latinLnBrk="0" hangingPunct="1">
      <a:defRPr sz="7793" kern="1200">
        <a:solidFill>
          <a:schemeClr val="tx1"/>
        </a:solidFill>
        <a:latin typeface="+mn-lt"/>
        <a:ea typeface="+mn-ea"/>
        <a:cs typeface="+mn-cs"/>
      </a:defRPr>
    </a:lvl2pPr>
    <a:lvl3pPr marL="3968818" algn="l" defTabSz="1984405" rtl="0" eaLnBrk="1" latinLnBrk="0" hangingPunct="1">
      <a:defRPr sz="7793" kern="1200">
        <a:solidFill>
          <a:schemeClr val="tx1"/>
        </a:solidFill>
        <a:latin typeface="+mn-lt"/>
        <a:ea typeface="+mn-ea"/>
        <a:cs typeface="+mn-cs"/>
      </a:defRPr>
    </a:lvl3pPr>
    <a:lvl4pPr marL="5953228" algn="l" defTabSz="1984405" rtl="0" eaLnBrk="1" latinLnBrk="0" hangingPunct="1">
      <a:defRPr sz="7793" kern="1200">
        <a:solidFill>
          <a:schemeClr val="tx1"/>
        </a:solidFill>
        <a:latin typeface="+mn-lt"/>
        <a:ea typeface="+mn-ea"/>
        <a:cs typeface="+mn-cs"/>
      </a:defRPr>
    </a:lvl4pPr>
    <a:lvl5pPr marL="7937641" algn="l" defTabSz="1984405" rtl="0" eaLnBrk="1" latinLnBrk="0" hangingPunct="1">
      <a:defRPr sz="7793" kern="1200">
        <a:solidFill>
          <a:schemeClr val="tx1"/>
        </a:solidFill>
        <a:latin typeface="+mn-lt"/>
        <a:ea typeface="+mn-ea"/>
        <a:cs typeface="+mn-cs"/>
      </a:defRPr>
    </a:lvl5pPr>
    <a:lvl6pPr marL="9922050" algn="l" defTabSz="1984405" rtl="0" eaLnBrk="1" latinLnBrk="0" hangingPunct="1">
      <a:defRPr sz="7793" kern="1200">
        <a:solidFill>
          <a:schemeClr val="tx1"/>
        </a:solidFill>
        <a:latin typeface="+mn-lt"/>
        <a:ea typeface="+mn-ea"/>
        <a:cs typeface="+mn-cs"/>
      </a:defRPr>
    </a:lvl6pPr>
    <a:lvl7pPr marL="11906455" algn="l" defTabSz="1984405" rtl="0" eaLnBrk="1" latinLnBrk="0" hangingPunct="1">
      <a:defRPr sz="7793" kern="1200">
        <a:solidFill>
          <a:schemeClr val="tx1"/>
        </a:solidFill>
        <a:latin typeface="+mn-lt"/>
        <a:ea typeface="+mn-ea"/>
        <a:cs typeface="+mn-cs"/>
      </a:defRPr>
    </a:lvl7pPr>
    <a:lvl8pPr marL="13890869" algn="l" defTabSz="1984405" rtl="0" eaLnBrk="1" latinLnBrk="0" hangingPunct="1">
      <a:defRPr sz="7793" kern="1200">
        <a:solidFill>
          <a:schemeClr val="tx1"/>
        </a:solidFill>
        <a:latin typeface="+mn-lt"/>
        <a:ea typeface="+mn-ea"/>
        <a:cs typeface="+mn-cs"/>
      </a:defRPr>
    </a:lvl8pPr>
    <a:lvl9pPr marL="15875274" algn="l" defTabSz="1984405" rtl="0" eaLnBrk="1" latinLnBrk="0" hangingPunct="1">
      <a:defRPr sz="779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6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28"/>
    <a:srgbClr val="DAD790"/>
    <a:srgbClr val="2E9541"/>
    <a:srgbClr val="F37827"/>
    <a:srgbClr val="81C243"/>
    <a:srgbClr val="FDBC3C"/>
    <a:srgbClr val="00A4C7"/>
    <a:srgbClr val="D9782C"/>
    <a:srgbClr val="5C9447"/>
    <a:srgbClr val="D04D9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418" autoAdjust="0"/>
    <p:restoredTop sz="94699" autoAdjust="0"/>
  </p:normalViewPr>
  <p:slideViewPr>
    <p:cSldViewPr snapToGrid="0" snapToObjects="1">
      <p:cViewPr>
        <p:scale>
          <a:sx n="22" d="100"/>
          <a:sy n="22" d="100"/>
        </p:scale>
        <p:origin x="412" y="120"/>
      </p:cViewPr>
      <p:guideLst>
        <p:guide orient="horz" pos="10368"/>
        <p:guide pos="161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1" d="100"/>
        <a:sy n="161" d="100"/>
      </p:scale>
      <p:origin x="0" y="0"/>
    </p:cViewPr>
  </p:sorterViewPr>
  <p:notesViewPr>
    <p:cSldViewPr snapToGrid="0" snapToObjects="1">
      <p:cViewPr varScale="1">
        <p:scale>
          <a:sx n="143" d="100"/>
          <a:sy n="143" d="100"/>
        </p:scale>
        <p:origin x="3720" y="216"/>
      </p:cViewPr>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854A1A-7AD8-9043-B73C-5F273BF3337D}" type="datetimeFigureOut">
              <a:rPr lang="en-US" smtClean="0"/>
              <a:t>10/6/2020</a:t>
            </a:fld>
            <a:endParaRPr lang="en-US"/>
          </a:p>
        </p:txBody>
      </p:sp>
      <p:sp>
        <p:nvSpPr>
          <p:cNvPr id="4" name="Slide Image Placeholder 3"/>
          <p:cNvSpPr>
            <a:spLocks noGrp="1" noRot="1" noChangeAspect="1"/>
          </p:cNvSpPr>
          <p:nvPr>
            <p:ph type="sldImg" idx="2"/>
          </p:nvPr>
        </p:nvSpPr>
        <p:spPr>
          <a:xfrm>
            <a:off x="1028700" y="1143000"/>
            <a:ext cx="48006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BB18F5-F84F-0E42-92B0-1A209486C444}" type="slidenum">
              <a:rPr lang="en-US" smtClean="0"/>
              <a:t>‹#›</a:t>
            </a:fld>
            <a:endParaRPr lang="en-US"/>
          </a:p>
        </p:txBody>
      </p:sp>
    </p:spTree>
    <p:extLst>
      <p:ext uri="{BB962C8B-B14F-4D97-AF65-F5344CB8AC3E}">
        <p14:creationId xmlns:p14="http://schemas.microsoft.com/office/powerpoint/2010/main" val="1767052683"/>
      </p:ext>
    </p:extLst>
  </p:cSld>
  <p:clrMap bg1="lt1" tx1="dk1" bg2="lt2" tx2="dk2" accent1="accent1" accent2="accent2" accent3="accent3" accent4="accent4" accent5="accent5" accent6="accent6" hlink="hlink" folHlink="folHlink"/>
  <p:notesStyle>
    <a:lvl1pPr marL="0" algn="l" defTabSz="3562868" rtl="0" eaLnBrk="1" latinLnBrk="0" hangingPunct="1">
      <a:defRPr sz="4676" kern="1200">
        <a:solidFill>
          <a:schemeClr val="tx1"/>
        </a:solidFill>
        <a:latin typeface="+mn-lt"/>
        <a:ea typeface="+mn-ea"/>
        <a:cs typeface="+mn-cs"/>
      </a:defRPr>
    </a:lvl1pPr>
    <a:lvl2pPr marL="1781434" algn="l" defTabSz="3562868" rtl="0" eaLnBrk="1" latinLnBrk="0" hangingPunct="1">
      <a:defRPr sz="4676" kern="1200">
        <a:solidFill>
          <a:schemeClr val="tx1"/>
        </a:solidFill>
        <a:latin typeface="+mn-lt"/>
        <a:ea typeface="+mn-ea"/>
        <a:cs typeface="+mn-cs"/>
      </a:defRPr>
    </a:lvl2pPr>
    <a:lvl3pPr marL="3562868" algn="l" defTabSz="3562868" rtl="0" eaLnBrk="1" latinLnBrk="0" hangingPunct="1">
      <a:defRPr sz="4676" kern="1200">
        <a:solidFill>
          <a:schemeClr val="tx1"/>
        </a:solidFill>
        <a:latin typeface="+mn-lt"/>
        <a:ea typeface="+mn-ea"/>
        <a:cs typeface="+mn-cs"/>
      </a:defRPr>
    </a:lvl3pPr>
    <a:lvl4pPr marL="5344302" algn="l" defTabSz="3562868" rtl="0" eaLnBrk="1" latinLnBrk="0" hangingPunct="1">
      <a:defRPr sz="4676" kern="1200">
        <a:solidFill>
          <a:schemeClr val="tx1"/>
        </a:solidFill>
        <a:latin typeface="+mn-lt"/>
        <a:ea typeface="+mn-ea"/>
        <a:cs typeface="+mn-cs"/>
      </a:defRPr>
    </a:lvl4pPr>
    <a:lvl5pPr marL="7125736" algn="l" defTabSz="3562868" rtl="0" eaLnBrk="1" latinLnBrk="0" hangingPunct="1">
      <a:defRPr sz="4676" kern="1200">
        <a:solidFill>
          <a:schemeClr val="tx1"/>
        </a:solidFill>
        <a:latin typeface="+mn-lt"/>
        <a:ea typeface="+mn-ea"/>
        <a:cs typeface="+mn-cs"/>
      </a:defRPr>
    </a:lvl5pPr>
    <a:lvl6pPr marL="8907170" algn="l" defTabSz="3562868" rtl="0" eaLnBrk="1" latinLnBrk="0" hangingPunct="1">
      <a:defRPr sz="4676" kern="1200">
        <a:solidFill>
          <a:schemeClr val="tx1"/>
        </a:solidFill>
        <a:latin typeface="+mn-lt"/>
        <a:ea typeface="+mn-ea"/>
        <a:cs typeface="+mn-cs"/>
      </a:defRPr>
    </a:lvl6pPr>
    <a:lvl7pPr marL="10688604" algn="l" defTabSz="3562868" rtl="0" eaLnBrk="1" latinLnBrk="0" hangingPunct="1">
      <a:defRPr sz="4676" kern="1200">
        <a:solidFill>
          <a:schemeClr val="tx1"/>
        </a:solidFill>
        <a:latin typeface="+mn-lt"/>
        <a:ea typeface="+mn-ea"/>
        <a:cs typeface="+mn-cs"/>
      </a:defRPr>
    </a:lvl7pPr>
    <a:lvl8pPr marL="12470039" algn="l" defTabSz="3562868" rtl="0" eaLnBrk="1" latinLnBrk="0" hangingPunct="1">
      <a:defRPr sz="4676" kern="1200">
        <a:solidFill>
          <a:schemeClr val="tx1"/>
        </a:solidFill>
        <a:latin typeface="+mn-lt"/>
        <a:ea typeface="+mn-ea"/>
        <a:cs typeface="+mn-cs"/>
      </a:defRPr>
    </a:lvl8pPr>
    <a:lvl9pPr marL="14251473" algn="l" defTabSz="3562868" rtl="0" eaLnBrk="1" latinLnBrk="0" hangingPunct="1">
      <a:defRPr sz="46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BB18F5-F84F-0E42-92B0-1A209486C444}" type="slidenum">
              <a:rPr lang="en-US" smtClean="0"/>
              <a:t>1</a:t>
            </a:fld>
            <a:endParaRPr lang="en-US"/>
          </a:p>
        </p:txBody>
      </p:sp>
    </p:spTree>
    <p:extLst>
      <p:ext uri="{BB962C8B-B14F-4D97-AF65-F5344CB8AC3E}">
        <p14:creationId xmlns:p14="http://schemas.microsoft.com/office/powerpoint/2010/main" val="40299539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Header Only">
    <p:spTree>
      <p:nvGrpSpPr>
        <p:cNvPr id="1" name=""/>
        <p:cNvGrpSpPr/>
        <p:nvPr/>
      </p:nvGrpSpPr>
      <p:grpSpPr>
        <a:xfrm>
          <a:off x="0" y="0"/>
          <a:ext cx="0" cy="0"/>
          <a:chOff x="0" y="0"/>
          <a:chExt cx="0" cy="0"/>
        </a:xfrm>
      </p:grpSpPr>
      <p:sp>
        <p:nvSpPr>
          <p:cNvPr id="30" name="Title Placeholder 1"/>
          <p:cNvSpPr>
            <a:spLocks noGrp="1"/>
          </p:cNvSpPr>
          <p:nvPr>
            <p:ph type="title" hasCustomPrompt="1"/>
          </p:nvPr>
        </p:nvSpPr>
        <p:spPr>
          <a:xfrm>
            <a:off x="20721426" y="1574799"/>
            <a:ext cx="15891150" cy="2239183"/>
          </a:xfrm>
          <a:prstGeom prst="rect">
            <a:avLst/>
          </a:prstGeom>
        </p:spPr>
        <p:txBody>
          <a:bodyPr vert="horz" lIns="54864" tIns="54864" rIns="54864" bIns="50929" rtlCol="0" anchor="t" anchorCtr="0">
            <a:normAutofit/>
          </a:bodyPr>
          <a:lstStyle/>
          <a:p>
            <a:r>
              <a:rPr lang="en-US" dirty="0"/>
              <a:t>TITLE OF RESEARCH</a:t>
            </a:r>
          </a:p>
        </p:txBody>
      </p:sp>
      <p:sp>
        <p:nvSpPr>
          <p:cNvPr id="33" name="Text Placeholder 32"/>
          <p:cNvSpPr>
            <a:spLocks noGrp="1"/>
          </p:cNvSpPr>
          <p:nvPr>
            <p:ph type="body" sz="quarter" idx="10" hasCustomPrompt="1"/>
          </p:nvPr>
        </p:nvSpPr>
        <p:spPr>
          <a:xfrm>
            <a:off x="37429440" y="1574799"/>
            <a:ext cx="6022848" cy="2239183"/>
          </a:xfrm>
          <a:prstGeom prst="rect">
            <a:avLst/>
          </a:prstGeom>
        </p:spPr>
        <p:txBody>
          <a:bodyPr/>
          <a:lstStyle>
            <a:lvl1pPr>
              <a:defRPr sz="3600">
                <a:solidFill>
                  <a:schemeClr val="tx1"/>
                </a:solidFill>
              </a:defRPr>
            </a:lvl1pPr>
          </a:lstStyle>
          <a:p>
            <a:pPr lvl="0"/>
            <a:r>
              <a:rPr lang="en-US" dirty="0"/>
              <a:t>Author No. 1</a:t>
            </a:r>
            <a:br>
              <a:rPr lang="en-US" dirty="0"/>
            </a:br>
            <a:r>
              <a:rPr lang="en-US" dirty="0"/>
              <a:t>Title</a:t>
            </a:r>
          </a:p>
        </p:txBody>
      </p:sp>
      <p:sp>
        <p:nvSpPr>
          <p:cNvPr id="34" name="Text Placeholder 32"/>
          <p:cNvSpPr>
            <a:spLocks noGrp="1"/>
          </p:cNvSpPr>
          <p:nvPr>
            <p:ph type="body" sz="quarter" idx="11" hasCustomPrompt="1"/>
          </p:nvPr>
        </p:nvSpPr>
        <p:spPr>
          <a:xfrm>
            <a:off x="44269152" y="1574799"/>
            <a:ext cx="6022848" cy="2239183"/>
          </a:xfrm>
          <a:prstGeom prst="rect">
            <a:avLst/>
          </a:prstGeom>
        </p:spPr>
        <p:txBody>
          <a:bodyPr/>
          <a:lstStyle>
            <a:lvl1pPr>
              <a:defRPr sz="3600">
                <a:solidFill>
                  <a:schemeClr val="tx1"/>
                </a:solidFill>
              </a:defRPr>
            </a:lvl1pPr>
          </a:lstStyle>
          <a:p>
            <a:pPr lvl="0"/>
            <a:r>
              <a:rPr lang="en-US" dirty="0"/>
              <a:t>Author No. 2</a:t>
            </a:r>
            <a:br>
              <a:rPr lang="en-US" dirty="0"/>
            </a:br>
            <a:r>
              <a:rPr lang="en-US" dirty="0"/>
              <a:t>Title</a:t>
            </a:r>
          </a:p>
        </p:txBody>
      </p:sp>
      <p:pic>
        <p:nvPicPr>
          <p:cNvPr id="6" name="Picture 5">
            <a:extLst>
              <a:ext uri="{FF2B5EF4-FFF2-40B4-BE49-F238E27FC236}">
                <a16:creationId xmlns:a16="http://schemas.microsoft.com/office/drawing/2014/main" id="{8956C4B2-A3A7-424B-8F0D-16C6DB36038F}"/>
              </a:ext>
            </a:extLst>
          </p:cNvPr>
          <p:cNvPicPr>
            <a:picLocks noChangeAspect="1"/>
          </p:cNvPicPr>
          <p:nvPr userDrawn="1"/>
        </p:nvPicPr>
        <p:blipFill>
          <a:blip r:embed="rId2"/>
          <a:stretch>
            <a:fillRect/>
          </a:stretch>
        </p:blipFill>
        <p:spPr>
          <a:xfrm>
            <a:off x="914400" y="1300557"/>
            <a:ext cx="10156371" cy="2253541"/>
          </a:xfrm>
          <a:prstGeom prst="rect">
            <a:avLst/>
          </a:prstGeom>
        </p:spPr>
      </p:pic>
    </p:spTree>
    <p:extLst>
      <p:ext uri="{BB962C8B-B14F-4D97-AF65-F5344CB8AC3E}">
        <p14:creationId xmlns:p14="http://schemas.microsoft.com/office/powerpoint/2010/main" val="161890837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914400" y="30565893"/>
            <a:ext cx="49377600" cy="1557383"/>
          </a:xfrm>
          <a:prstGeom prst="rect">
            <a:avLst/>
          </a:prstGeom>
          <a:solidFill>
            <a:schemeClr val="tx2"/>
          </a:solidFill>
          <a:ln>
            <a:noFill/>
          </a:ln>
          <a:effectLst>
            <a:reflection blurRad="6350" stA="52000" endA="300" endPos="35000" dir="5400000" sy="-100000" algn="bl" rotWithShape="0"/>
          </a:effectLst>
          <a:scene3d>
            <a:camera prst="orthographicFront"/>
            <a:lightRig rig="threePt" dir="t">
              <a:rot lat="0" lon="0" rev="0"/>
            </a:lightRig>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Tree>
    <p:extLst>
      <p:ext uri="{BB962C8B-B14F-4D97-AF65-F5344CB8AC3E}">
        <p14:creationId xmlns:p14="http://schemas.microsoft.com/office/powerpoint/2010/main" val="3965733437"/>
      </p:ext>
    </p:extLst>
  </p:cSld>
  <p:clrMap bg1="lt1" tx1="dk1" bg2="lt2" tx2="dk2" accent1="accent1" accent2="accent2" accent3="accent3" accent4="accent4" accent5="accent5" accent6="accent6" hlink="hlink" folHlink="folHlink"/>
  <p:sldLayoutIdLst>
    <p:sldLayoutId id="2147483664" r:id="rId1"/>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xStyles>
    <p:titleStyle>
      <a:lvl1pPr algn="l" defTabSz="509249" rtl="0" eaLnBrk="1" latinLnBrk="0" hangingPunct="1">
        <a:spcBef>
          <a:spcPct val="0"/>
        </a:spcBef>
        <a:buNone/>
        <a:defRPr sz="8000" kern="1200" cap="all" baseline="0">
          <a:solidFill>
            <a:schemeClr val="tx2"/>
          </a:solidFill>
          <a:latin typeface="Franklin Gothic Medium" charset="0"/>
          <a:ea typeface="Franklin Gothic Medium" charset="0"/>
          <a:cs typeface="Franklin Gothic Medium" charset="0"/>
        </a:defRPr>
      </a:lvl1pPr>
    </p:titleStyle>
    <p:bodyStyle>
      <a:lvl1pPr marL="0" marR="0" indent="0" algn="l" defTabSz="4807092" rtl="0" eaLnBrk="1" fontAlgn="auto" latinLnBrk="0" hangingPunct="1">
        <a:lnSpc>
          <a:spcPct val="100000"/>
        </a:lnSpc>
        <a:spcBef>
          <a:spcPts val="0"/>
        </a:spcBef>
        <a:spcAft>
          <a:spcPts val="0"/>
        </a:spcAft>
        <a:buClrTx/>
        <a:buSzTx/>
        <a:buFontTx/>
        <a:buNone/>
        <a:tabLst/>
        <a:defRPr sz="1800" b="0" kern="1200">
          <a:solidFill>
            <a:schemeClr val="tx1"/>
          </a:solidFill>
          <a:latin typeface="Franklin Gothic Book" charset="0"/>
          <a:ea typeface="Franklin Gothic Book" charset="0"/>
          <a:cs typeface="Franklin Gothic Book" charset="0"/>
        </a:defRPr>
      </a:lvl1pPr>
      <a:lvl2pPr marL="827531" indent="-318282" algn="l" defTabSz="509249" rtl="0" eaLnBrk="1" latinLnBrk="0" hangingPunct="1">
        <a:spcBef>
          <a:spcPct val="20000"/>
        </a:spcBef>
        <a:spcAft>
          <a:spcPts val="600"/>
        </a:spcAft>
        <a:buFont typeface="Arial"/>
        <a:buChar char="–"/>
        <a:defRPr sz="1600" b="0" kern="1200">
          <a:solidFill>
            <a:schemeClr val="tx1"/>
          </a:solidFill>
          <a:latin typeface="Franklin Gothic Book" charset="0"/>
          <a:ea typeface="Franklin Gothic Book" charset="0"/>
          <a:cs typeface="Franklin Gothic Book" charset="0"/>
        </a:defRPr>
      </a:lvl2pPr>
      <a:lvl3pPr marL="1273126" indent="-254625" algn="l" defTabSz="509249" rtl="0" eaLnBrk="1" latinLnBrk="0" hangingPunct="1">
        <a:spcBef>
          <a:spcPct val="20000"/>
        </a:spcBef>
        <a:spcAft>
          <a:spcPts val="600"/>
        </a:spcAft>
        <a:buFont typeface="Arial"/>
        <a:buChar char="•"/>
        <a:defRPr sz="1400" b="0" kern="1200">
          <a:solidFill>
            <a:schemeClr val="tx1"/>
          </a:solidFill>
          <a:latin typeface="Franklin Gothic Book" charset="0"/>
          <a:ea typeface="Franklin Gothic Book" charset="0"/>
          <a:cs typeface="Franklin Gothic Book" charset="0"/>
        </a:defRPr>
      </a:lvl3pPr>
      <a:lvl4pPr marL="1782376" indent="-254625" algn="l" defTabSz="509249" rtl="0" eaLnBrk="1" latinLnBrk="0" hangingPunct="1">
        <a:spcBef>
          <a:spcPct val="20000"/>
        </a:spcBef>
        <a:spcAft>
          <a:spcPts val="600"/>
        </a:spcAft>
        <a:buFont typeface="Arial"/>
        <a:buChar char="–"/>
        <a:defRPr sz="1200" b="0" kern="1200">
          <a:solidFill>
            <a:schemeClr val="tx1"/>
          </a:solidFill>
          <a:latin typeface="Franklin Gothic Book" charset="0"/>
          <a:ea typeface="Franklin Gothic Book" charset="0"/>
          <a:cs typeface="Franklin Gothic Book" charset="0"/>
        </a:defRPr>
      </a:lvl4pPr>
      <a:lvl5pPr marL="2291627" indent="-254625" algn="l" defTabSz="509249" rtl="0" eaLnBrk="1" latinLnBrk="0" hangingPunct="1">
        <a:spcBef>
          <a:spcPct val="20000"/>
        </a:spcBef>
        <a:buFont typeface="Arial"/>
        <a:buChar char="»"/>
        <a:defRPr sz="1200" b="0" kern="1200">
          <a:solidFill>
            <a:schemeClr val="tx1"/>
          </a:solidFill>
          <a:latin typeface="Franklin Gothic Book" charset="0"/>
          <a:ea typeface="Franklin Gothic Book" charset="0"/>
          <a:cs typeface="Franklin Gothic Book" charset="0"/>
        </a:defRPr>
      </a:lvl5pPr>
      <a:lvl6pPr marL="2800878" indent="-254625" algn="l" defTabSz="509249" rtl="0" eaLnBrk="1" latinLnBrk="0" hangingPunct="1">
        <a:spcBef>
          <a:spcPct val="20000"/>
        </a:spcBef>
        <a:buFont typeface="Arial"/>
        <a:buChar char="•"/>
        <a:defRPr sz="2200" kern="1200">
          <a:solidFill>
            <a:schemeClr val="tx1"/>
          </a:solidFill>
          <a:latin typeface="+mn-lt"/>
          <a:ea typeface="+mn-ea"/>
          <a:cs typeface="+mn-cs"/>
        </a:defRPr>
      </a:lvl6pPr>
      <a:lvl7pPr marL="3310129" indent="-254625" algn="l" defTabSz="509249" rtl="0" eaLnBrk="1" latinLnBrk="0" hangingPunct="1">
        <a:spcBef>
          <a:spcPct val="20000"/>
        </a:spcBef>
        <a:buFont typeface="Arial"/>
        <a:buChar char="•"/>
        <a:defRPr sz="2200" kern="1200">
          <a:solidFill>
            <a:schemeClr val="tx1"/>
          </a:solidFill>
          <a:latin typeface="+mn-lt"/>
          <a:ea typeface="+mn-ea"/>
          <a:cs typeface="+mn-cs"/>
        </a:defRPr>
      </a:lvl7pPr>
      <a:lvl8pPr marL="3819378" indent="-254625" algn="l" defTabSz="509249" rtl="0" eaLnBrk="1" latinLnBrk="0" hangingPunct="1">
        <a:spcBef>
          <a:spcPct val="20000"/>
        </a:spcBef>
        <a:buFont typeface="Arial"/>
        <a:buChar char="•"/>
        <a:defRPr sz="2200" kern="1200">
          <a:solidFill>
            <a:schemeClr val="tx1"/>
          </a:solidFill>
          <a:latin typeface="+mn-lt"/>
          <a:ea typeface="+mn-ea"/>
          <a:cs typeface="+mn-cs"/>
        </a:defRPr>
      </a:lvl8pPr>
      <a:lvl9pPr marL="4328629" indent="-254625" algn="l" defTabSz="509249"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249" rtl="0" eaLnBrk="1" latinLnBrk="0" hangingPunct="1">
        <a:defRPr sz="2000" kern="1200">
          <a:solidFill>
            <a:schemeClr val="tx1"/>
          </a:solidFill>
          <a:latin typeface="+mn-lt"/>
          <a:ea typeface="+mn-ea"/>
          <a:cs typeface="+mn-cs"/>
        </a:defRPr>
      </a:lvl1pPr>
      <a:lvl2pPr marL="509249" algn="l" defTabSz="509249" rtl="0" eaLnBrk="1" latinLnBrk="0" hangingPunct="1">
        <a:defRPr sz="2000" kern="1200">
          <a:solidFill>
            <a:schemeClr val="tx1"/>
          </a:solidFill>
          <a:latin typeface="+mn-lt"/>
          <a:ea typeface="+mn-ea"/>
          <a:cs typeface="+mn-cs"/>
        </a:defRPr>
      </a:lvl2pPr>
      <a:lvl3pPr marL="1018501" algn="l" defTabSz="509249" rtl="0" eaLnBrk="1" latinLnBrk="0" hangingPunct="1">
        <a:defRPr sz="2000" kern="1200">
          <a:solidFill>
            <a:schemeClr val="tx1"/>
          </a:solidFill>
          <a:latin typeface="+mn-lt"/>
          <a:ea typeface="+mn-ea"/>
          <a:cs typeface="+mn-cs"/>
        </a:defRPr>
      </a:lvl3pPr>
      <a:lvl4pPr marL="1527751" algn="l" defTabSz="509249" rtl="0" eaLnBrk="1" latinLnBrk="0" hangingPunct="1">
        <a:defRPr sz="2000" kern="1200">
          <a:solidFill>
            <a:schemeClr val="tx1"/>
          </a:solidFill>
          <a:latin typeface="+mn-lt"/>
          <a:ea typeface="+mn-ea"/>
          <a:cs typeface="+mn-cs"/>
        </a:defRPr>
      </a:lvl4pPr>
      <a:lvl5pPr marL="2037003" algn="l" defTabSz="509249" rtl="0" eaLnBrk="1" latinLnBrk="0" hangingPunct="1">
        <a:defRPr sz="2000" kern="1200">
          <a:solidFill>
            <a:schemeClr val="tx1"/>
          </a:solidFill>
          <a:latin typeface="+mn-lt"/>
          <a:ea typeface="+mn-ea"/>
          <a:cs typeface="+mn-cs"/>
        </a:defRPr>
      </a:lvl5pPr>
      <a:lvl6pPr marL="2546252" algn="l" defTabSz="509249" rtl="0" eaLnBrk="1" latinLnBrk="0" hangingPunct="1">
        <a:defRPr sz="2000" kern="1200">
          <a:solidFill>
            <a:schemeClr val="tx1"/>
          </a:solidFill>
          <a:latin typeface="+mn-lt"/>
          <a:ea typeface="+mn-ea"/>
          <a:cs typeface="+mn-cs"/>
        </a:defRPr>
      </a:lvl6pPr>
      <a:lvl7pPr marL="3055502" algn="l" defTabSz="509249" rtl="0" eaLnBrk="1" latinLnBrk="0" hangingPunct="1">
        <a:defRPr sz="2000" kern="1200">
          <a:solidFill>
            <a:schemeClr val="tx1"/>
          </a:solidFill>
          <a:latin typeface="+mn-lt"/>
          <a:ea typeface="+mn-ea"/>
          <a:cs typeface="+mn-cs"/>
        </a:defRPr>
      </a:lvl7pPr>
      <a:lvl8pPr marL="3564753" algn="l" defTabSz="509249" rtl="0" eaLnBrk="1" latinLnBrk="0" hangingPunct="1">
        <a:defRPr sz="2000" kern="1200">
          <a:solidFill>
            <a:schemeClr val="tx1"/>
          </a:solidFill>
          <a:latin typeface="+mn-lt"/>
          <a:ea typeface="+mn-ea"/>
          <a:cs typeface="+mn-cs"/>
        </a:defRPr>
      </a:lvl8pPr>
      <a:lvl9pPr marL="4074002" algn="l" defTabSz="509249"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p:txBody>
          <a:bodyPr/>
          <a:lstStyle/>
          <a:p>
            <a:r>
              <a:rPr lang="en-US" dirty="0"/>
              <a:t>Anthony Bellucci</a:t>
            </a:r>
          </a:p>
        </p:txBody>
      </p:sp>
      <p:sp>
        <p:nvSpPr>
          <p:cNvPr id="15" name="Text Placeholder 14"/>
          <p:cNvSpPr>
            <a:spLocks noGrp="1"/>
          </p:cNvSpPr>
          <p:nvPr>
            <p:ph type="body" sz="quarter" idx="11"/>
          </p:nvPr>
        </p:nvSpPr>
        <p:spPr>
          <a:xfrm>
            <a:off x="44269152" y="1574799"/>
            <a:ext cx="6022848" cy="2239183"/>
          </a:xfrm>
        </p:spPr>
        <p:txBody>
          <a:bodyPr>
            <a:normAutofit fontScale="92500" lnSpcReduction="20000"/>
          </a:bodyPr>
          <a:lstStyle/>
          <a:p>
            <a:r>
              <a:rPr lang="en-US" dirty="0"/>
              <a:t>Susan Carter – CSUE Tri River Area Horticulture and Natural Resource Agent.</a:t>
            </a:r>
          </a:p>
          <a:p>
            <a:r>
              <a:rPr lang="en-US" dirty="0"/>
              <a:t>Dr. Doreen Martinez – Associate professor, CSU.</a:t>
            </a:r>
          </a:p>
        </p:txBody>
      </p:sp>
      <p:sp>
        <p:nvSpPr>
          <p:cNvPr id="12" name="Rectangle 11"/>
          <p:cNvSpPr/>
          <p:nvPr/>
        </p:nvSpPr>
        <p:spPr>
          <a:xfrm>
            <a:off x="914400" y="4128655"/>
            <a:ext cx="15849600" cy="1156855"/>
          </a:xfrm>
          <a:prstGeom prst="rect">
            <a:avLst/>
          </a:prstGeom>
          <a:solidFill>
            <a:schemeClr val="tx2"/>
          </a:solidFill>
          <a:ln>
            <a:noFill/>
          </a:ln>
        </p:spPr>
        <p:style>
          <a:lnRef idx="2">
            <a:schemeClr val="accent3"/>
          </a:lnRef>
          <a:fillRef idx="1">
            <a:schemeClr val="lt1"/>
          </a:fillRef>
          <a:effectRef idx="0">
            <a:schemeClr val="accent3"/>
          </a:effectRef>
          <a:fontRef idx="minor">
            <a:schemeClr val="dk1"/>
          </a:fontRef>
        </p:style>
        <p:txBody>
          <a:bodyPr lIns="365760" tIns="0" rIns="365760" bIns="0" rtlCol="0" anchor="ctr" anchorCtr="0"/>
          <a:lstStyle/>
          <a:p>
            <a:r>
              <a:rPr lang="en-US" sz="5400" spc="300" dirty="0">
                <a:solidFill>
                  <a:srgbClr val="FFFFFF"/>
                </a:solidFill>
                <a:latin typeface="Franklin Gothic Medium"/>
                <a:cs typeface="Franklin Gothic Medium"/>
              </a:rPr>
              <a:t>PROJECT INTRODUCTION</a:t>
            </a:r>
            <a:endParaRPr lang="en-US" dirty="0"/>
          </a:p>
        </p:txBody>
      </p:sp>
      <p:sp>
        <p:nvSpPr>
          <p:cNvPr id="13" name="Rectangle 12"/>
          <p:cNvSpPr/>
          <p:nvPr/>
        </p:nvSpPr>
        <p:spPr>
          <a:xfrm>
            <a:off x="17653201" y="4114800"/>
            <a:ext cx="15895573" cy="1156855"/>
          </a:xfrm>
          <a:prstGeom prst="rect">
            <a:avLst/>
          </a:prstGeom>
          <a:solidFill>
            <a:schemeClr val="tx2"/>
          </a:solidFill>
          <a:ln>
            <a:noFill/>
          </a:ln>
        </p:spPr>
        <p:style>
          <a:lnRef idx="2">
            <a:schemeClr val="accent3"/>
          </a:lnRef>
          <a:fillRef idx="1">
            <a:schemeClr val="lt1"/>
          </a:fillRef>
          <a:effectRef idx="0">
            <a:schemeClr val="accent3"/>
          </a:effectRef>
          <a:fontRef idx="minor">
            <a:schemeClr val="dk1"/>
          </a:fontRef>
        </p:style>
        <p:txBody>
          <a:bodyPr lIns="365760" tIns="0" rIns="365760" bIns="0" rtlCol="0" anchor="ctr" anchorCtr="0"/>
          <a:lstStyle/>
          <a:p>
            <a:r>
              <a:rPr lang="en-US" sz="5400" spc="300" dirty="0">
                <a:solidFill>
                  <a:srgbClr val="FFFFFF"/>
                </a:solidFill>
                <a:latin typeface="Franklin Gothic Medium"/>
                <a:cs typeface="Franklin Gothic Medium"/>
              </a:rPr>
              <a:t>COMPLETED OBJECTIVES</a:t>
            </a:r>
          </a:p>
        </p:txBody>
      </p:sp>
      <p:sp>
        <p:nvSpPr>
          <p:cNvPr id="14" name="Rectangle 13"/>
          <p:cNvSpPr/>
          <p:nvPr/>
        </p:nvSpPr>
        <p:spPr>
          <a:xfrm>
            <a:off x="34435486" y="4128655"/>
            <a:ext cx="15856514" cy="1156855"/>
          </a:xfrm>
          <a:prstGeom prst="rect">
            <a:avLst/>
          </a:prstGeom>
          <a:solidFill>
            <a:schemeClr val="tx2"/>
          </a:solidFill>
          <a:ln>
            <a:noFill/>
          </a:ln>
        </p:spPr>
        <p:style>
          <a:lnRef idx="2">
            <a:schemeClr val="accent3"/>
          </a:lnRef>
          <a:fillRef idx="1">
            <a:schemeClr val="lt1"/>
          </a:fillRef>
          <a:effectRef idx="0">
            <a:schemeClr val="accent3"/>
          </a:effectRef>
          <a:fontRef idx="minor">
            <a:schemeClr val="dk1"/>
          </a:fontRef>
        </p:style>
        <p:txBody>
          <a:bodyPr lIns="365760" tIns="0" rIns="365760" bIns="0" rtlCol="0" anchor="ctr" anchorCtr="0"/>
          <a:lstStyle/>
          <a:p>
            <a:r>
              <a:rPr lang="en-US" sz="5400" spc="300" dirty="0">
                <a:solidFill>
                  <a:srgbClr val="FFFFFF"/>
                </a:solidFill>
                <a:latin typeface="Franklin Gothic Medium"/>
                <a:cs typeface="Franklin Gothic Medium"/>
              </a:rPr>
              <a:t>TAKEAWAYS</a:t>
            </a:r>
          </a:p>
        </p:txBody>
      </p:sp>
      <p:sp>
        <p:nvSpPr>
          <p:cNvPr id="16" name="Rectangle 15"/>
          <p:cNvSpPr/>
          <p:nvPr/>
        </p:nvSpPr>
        <p:spPr>
          <a:xfrm>
            <a:off x="34435486" y="22712524"/>
            <a:ext cx="15856514" cy="1156855"/>
          </a:xfrm>
          <a:prstGeom prst="rect">
            <a:avLst/>
          </a:prstGeom>
          <a:solidFill>
            <a:schemeClr val="tx2"/>
          </a:solidFill>
          <a:ln>
            <a:noFill/>
          </a:ln>
        </p:spPr>
        <p:style>
          <a:lnRef idx="2">
            <a:schemeClr val="accent3"/>
          </a:lnRef>
          <a:fillRef idx="1">
            <a:schemeClr val="lt1"/>
          </a:fillRef>
          <a:effectRef idx="0">
            <a:schemeClr val="accent3"/>
          </a:effectRef>
          <a:fontRef idx="minor">
            <a:schemeClr val="dk1"/>
          </a:fontRef>
        </p:style>
        <p:txBody>
          <a:bodyPr lIns="365760" tIns="0" rIns="365760" bIns="0" rtlCol="0" anchor="ctr" anchorCtr="0"/>
          <a:lstStyle/>
          <a:p>
            <a:r>
              <a:rPr lang="en-US" sz="5400" spc="300" dirty="0">
                <a:solidFill>
                  <a:srgbClr val="FFFFFF"/>
                </a:solidFill>
                <a:latin typeface="Franklin Gothic Medium"/>
                <a:cs typeface="Franklin Gothic Medium"/>
              </a:rPr>
              <a:t>NEXT STEPS</a:t>
            </a:r>
          </a:p>
        </p:txBody>
      </p:sp>
      <p:sp>
        <p:nvSpPr>
          <p:cNvPr id="18" name="TextBox 17"/>
          <p:cNvSpPr txBox="1"/>
          <p:nvPr/>
        </p:nvSpPr>
        <p:spPr>
          <a:xfrm>
            <a:off x="990601" y="5975234"/>
            <a:ext cx="15773400" cy="9510296"/>
          </a:xfrm>
          <a:prstGeom prst="rect">
            <a:avLst/>
          </a:prstGeom>
          <a:noFill/>
        </p:spPr>
        <p:txBody>
          <a:bodyPr wrap="square" rtlCol="0">
            <a:spAutoFit/>
          </a:bodyPr>
          <a:lstStyle/>
          <a:p>
            <a:r>
              <a:rPr lang="en-US" sz="3600" dirty="0">
                <a:latin typeface="Franklin Gothic Book" charset="0"/>
                <a:ea typeface="Franklin Gothic Book" charset="0"/>
                <a:cs typeface="Franklin Gothic Book" charset="0"/>
              </a:rPr>
              <a:t>The Ute Learning Garden emerged in 2008 as part of a larger project to understand and preserve the ethnobotanical wisdom of the native Ute Tribes. Ethnobotany is defined as the scientific study of the traditional knowledge and customs of a people concerning plants and their medical, religious, and other uses.</a:t>
            </a:r>
          </a:p>
          <a:p>
            <a:endParaRPr lang="en-US" sz="3600" dirty="0">
              <a:latin typeface="Franklin Gothic Book" charset="0"/>
              <a:ea typeface="Franklin Gothic Book" charset="0"/>
              <a:cs typeface="Franklin Gothic Book" charset="0"/>
            </a:endParaRPr>
          </a:p>
          <a:p>
            <a:r>
              <a:rPr lang="en-US" sz="3600" dirty="0">
                <a:latin typeface="Franklin Gothic Book" charset="0"/>
                <a:ea typeface="Franklin Gothic Book" charset="0"/>
                <a:cs typeface="Franklin Gothic Book" charset="0"/>
              </a:rPr>
              <a:t>Throughout the last decade, Susan Carter and various volunteers have worked with the Bureau of Land Management and the Utes of the Uintah and Ouray reservation to create a garden which reflects the cyclical and seasonal nature of Ute living as well as demonstrates the various plants used by the Utes throughout the year.</a:t>
            </a:r>
          </a:p>
          <a:p>
            <a:endParaRPr lang="en-US" sz="3600" dirty="0">
              <a:latin typeface="Franklin Gothic Book" charset="0"/>
              <a:ea typeface="Franklin Gothic Book" charset="0"/>
              <a:cs typeface="Franklin Gothic Book" charset="0"/>
            </a:endParaRPr>
          </a:p>
          <a:p>
            <a:r>
              <a:rPr lang="en-US" sz="3600" dirty="0">
                <a:latin typeface="Franklin Gothic Book" charset="0"/>
                <a:ea typeface="Franklin Gothic Book" charset="0"/>
                <a:cs typeface="Franklin Gothic Book" charset="0"/>
              </a:rPr>
              <a:t>The purpose of this garden is not only to preserve ethnobotanical wisdom but also educate Western Slope populations about the plants that surround them and the people that preceded them, The garden also functions as a place for the Utes to come visit with plants and information that may have been lost over generations of orally passed traditions.</a:t>
            </a:r>
          </a:p>
        </p:txBody>
      </p:sp>
      <p:sp>
        <p:nvSpPr>
          <p:cNvPr id="19" name="TextBox 18"/>
          <p:cNvSpPr txBox="1"/>
          <p:nvPr/>
        </p:nvSpPr>
        <p:spPr>
          <a:xfrm>
            <a:off x="914400" y="18569039"/>
            <a:ext cx="15849599" cy="3970318"/>
          </a:xfrm>
          <a:prstGeom prst="rect">
            <a:avLst/>
          </a:prstGeom>
          <a:noFill/>
        </p:spPr>
        <p:txBody>
          <a:bodyPr wrap="square" rtlCol="0">
            <a:spAutoFit/>
          </a:bodyPr>
          <a:lstStyle/>
          <a:p>
            <a:r>
              <a:rPr lang="en-US" sz="3600" dirty="0">
                <a:latin typeface="Franklin Gothic Book" charset="0"/>
                <a:ea typeface="Franklin Gothic Book" charset="0"/>
                <a:cs typeface="Franklin Gothic Book" charset="0"/>
              </a:rPr>
              <a:t>There were two main goals going into the internship. The first was to increase visitation and community involvement with the garden. This included garden maintenance, a redesign of the garden tour, and media production.</a:t>
            </a:r>
          </a:p>
          <a:p>
            <a:endParaRPr lang="en-US" sz="3600" dirty="0">
              <a:latin typeface="Franklin Gothic Book" charset="0"/>
              <a:ea typeface="Franklin Gothic Book" charset="0"/>
              <a:cs typeface="Franklin Gothic Book" charset="0"/>
            </a:endParaRPr>
          </a:p>
          <a:p>
            <a:r>
              <a:rPr lang="en-US" sz="3600" dirty="0">
                <a:latin typeface="Franklin Gothic Book" charset="0"/>
                <a:ea typeface="Franklin Gothic Book" charset="0"/>
                <a:cs typeface="Franklin Gothic Book" charset="0"/>
              </a:rPr>
              <a:t>The second goal was to increase the amount and accuracy of information we had about both the Utes and the plants we had on the property. This involved plenty of research as well as communication with both BLM and the Ute Tribe.</a:t>
            </a:r>
          </a:p>
        </p:txBody>
      </p:sp>
      <p:sp>
        <p:nvSpPr>
          <p:cNvPr id="20" name="TextBox 19"/>
          <p:cNvSpPr txBox="1"/>
          <p:nvPr/>
        </p:nvSpPr>
        <p:spPr>
          <a:xfrm>
            <a:off x="17653201" y="5975234"/>
            <a:ext cx="15874799" cy="18374261"/>
          </a:xfrm>
          <a:prstGeom prst="rect">
            <a:avLst/>
          </a:prstGeom>
          <a:noFill/>
        </p:spPr>
        <p:txBody>
          <a:bodyPr wrap="square" rtlCol="0">
            <a:spAutoFit/>
          </a:bodyPr>
          <a:lstStyle/>
          <a:p>
            <a:r>
              <a:rPr lang="en-US" sz="3600" dirty="0">
                <a:latin typeface="Franklin Gothic Book" charset="0"/>
                <a:ea typeface="Franklin Gothic Book" charset="0"/>
                <a:cs typeface="Franklin Gothic Book" charset="0"/>
              </a:rPr>
              <a:t>In order to reach our two primary goals, Susan and I laid out, and completed, a large number of projects over the summer.</a:t>
            </a:r>
          </a:p>
          <a:p>
            <a:endParaRPr lang="en-US" sz="3600" dirty="0">
              <a:latin typeface="Franklin Gothic Book" charset="0"/>
              <a:ea typeface="Franklin Gothic Book" charset="0"/>
              <a:cs typeface="Franklin Gothic Book" charset="0"/>
            </a:endParaRPr>
          </a:p>
          <a:p>
            <a:r>
              <a:rPr lang="en-US" sz="3600" dirty="0">
                <a:latin typeface="Franklin Gothic Book" charset="0"/>
                <a:ea typeface="Franklin Gothic Book" charset="0"/>
                <a:cs typeface="Franklin Gothic Book" charset="0"/>
              </a:rPr>
              <a:t>I spent a large amount of time in the garden weeding, trimming, planting, and doing general maintenance to make the garden look more presentable. Throughout my garden work, I logged the plants we had and their locations within the garden. Working with a master gardener volunteer, I helped develop a new map for the garden. This map will help the extension office track plant growth and losses as well as help visitors navigate the garden with greater ease.</a:t>
            </a:r>
          </a:p>
          <a:p>
            <a:endParaRPr lang="en-US" sz="3600" dirty="0">
              <a:latin typeface="Franklin Gothic Book" charset="0"/>
              <a:ea typeface="Franklin Gothic Book" charset="0"/>
              <a:cs typeface="Franklin Gothic Book" charset="0"/>
            </a:endParaRPr>
          </a:p>
          <a:p>
            <a:r>
              <a:rPr lang="en-US" sz="3600" dirty="0">
                <a:latin typeface="Franklin Gothic Book" charset="0"/>
                <a:ea typeface="Franklin Gothic Book" charset="0"/>
                <a:cs typeface="Franklin Gothic Book" charset="0"/>
              </a:rPr>
              <a:t>After documenting the plants we had in the garden, I researched available resources, especially those pertaining to the Utes, to find ethnobotanical uses of the various plants. These uses were logged and compiled in an easily accessible way. I then used this information to design plant labels which will be placed in the garden. Each label will contain both the plant name and an ethnobotanical use if one was available. </a:t>
            </a:r>
          </a:p>
          <a:p>
            <a:endParaRPr lang="en-US" sz="3600" dirty="0">
              <a:latin typeface="Franklin Gothic Book" charset="0"/>
              <a:ea typeface="Franklin Gothic Book" charset="0"/>
              <a:cs typeface="Franklin Gothic Book" charset="0"/>
            </a:endParaRPr>
          </a:p>
          <a:p>
            <a:r>
              <a:rPr lang="en-US" sz="3600" dirty="0">
                <a:latin typeface="Franklin Gothic Book" charset="0"/>
                <a:ea typeface="Franklin Gothic Book" charset="0"/>
                <a:cs typeface="Franklin Gothic Book" charset="0"/>
              </a:rPr>
              <a:t>While compiling this information, we decided to redesign the garden tour to focus on the various life zones found in the western slope. To accomplish this, we did several things. The first was a complete redesign of the tour book used by our docents. The updated tour book takes visitors on a journey through various elevations and life zones giving the visitor a feel for the seasonal lifestyle of the Utes. Second, I designed several informational signs to aid self guided tours which explained the various life zones and various principals of the Utes lifestyle. Finally, I created several informational posters to be hung in the Extension office as a precursor to the garden. </a:t>
            </a:r>
          </a:p>
          <a:p>
            <a:endParaRPr lang="en-US" sz="3600" dirty="0">
              <a:latin typeface="Franklin Gothic Book" charset="0"/>
              <a:ea typeface="Franklin Gothic Book" charset="0"/>
              <a:cs typeface="Franklin Gothic Book" charset="0"/>
            </a:endParaRPr>
          </a:p>
          <a:p>
            <a:r>
              <a:rPr lang="en-US" sz="3600" dirty="0">
                <a:latin typeface="Franklin Gothic Book" charset="0"/>
                <a:ea typeface="Franklin Gothic Book" charset="0"/>
                <a:cs typeface="Franklin Gothic Book" charset="0"/>
              </a:rPr>
              <a:t>One of the major hurdles in visitation was poor advertising materials. To address this, I redesigned the brochure (seen below) and worked with a web developer to make our website easier to navigate, more accessible, and more informative. Throughout this entire process, we checked in with our Ute contact, Betsy </a:t>
            </a:r>
            <a:r>
              <a:rPr lang="en-US" sz="3600" dirty="0" err="1">
                <a:latin typeface="Franklin Gothic Book" charset="0"/>
                <a:ea typeface="Franklin Gothic Book" charset="0"/>
                <a:cs typeface="Franklin Gothic Book" charset="0"/>
              </a:rPr>
              <a:t>Chapoose</a:t>
            </a:r>
            <a:r>
              <a:rPr lang="en-US" sz="3600" dirty="0">
                <a:latin typeface="Franklin Gothic Book" charset="0"/>
                <a:ea typeface="Franklin Gothic Book" charset="0"/>
                <a:cs typeface="Franklin Gothic Book" charset="0"/>
              </a:rPr>
              <a:t>, to assure the information we put forward was accurate and represented an appropriate image of the Utes.</a:t>
            </a:r>
          </a:p>
        </p:txBody>
      </p:sp>
      <p:sp>
        <p:nvSpPr>
          <p:cNvPr id="21" name="TextBox 20"/>
          <p:cNvSpPr txBox="1"/>
          <p:nvPr/>
        </p:nvSpPr>
        <p:spPr>
          <a:xfrm>
            <a:off x="34442400" y="5975234"/>
            <a:ext cx="15849600" cy="12280285"/>
          </a:xfrm>
          <a:prstGeom prst="rect">
            <a:avLst/>
          </a:prstGeom>
          <a:noFill/>
        </p:spPr>
        <p:txBody>
          <a:bodyPr wrap="square" rtlCol="0">
            <a:spAutoFit/>
          </a:bodyPr>
          <a:lstStyle/>
          <a:p>
            <a:r>
              <a:rPr lang="en-US" sz="3600" dirty="0">
                <a:latin typeface="Franklin Gothic Book" charset="0"/>
                <a:ea typeface="Franklin Gothic Book" charset="0"/>
                <a:cs typeface="Franklin Gothic Book" charset="0"/>
              </a:rPr>
              <a:t>This experience was an immeasurable learning opportunity for me. Not only did I get to hone my marketing, gardening, and research skills but I was also given an intimate look into Extension offices, native plant communities, and the history of Colorado and its people. </a:t>
            </a:r>
          </a:p>
          <a:p>
            <a:endParaRPr lang="en-US" sz="3600" dirty="0">
              <a:latin typeface="Franklin Gothic Book" charset="0"/>
              <a:ea typeface="Franklin Gothic Book" charset="0"/>
              <a:cs typeface="Franklin Gothic Book" charset="0"/>
            </a:endParaRPr>
          </a:p>
          <a:p>
            <a:r>
              <a:rPr lang="en-US" sz="3600" dirty="0">
                <a:latin typeface="Franklin Gothic Book" charset="0"/>
                <a:ea typeface="Franklin Gothic Book" charset="0"/>
                <a:cs typeface="Franklin Gothic Book" charset="0"/>
              </a:rPr>
              <a:t>Through various research and projects, I learned how bigger organizations communicate and interact to achieve large goals that encompass many people. We had to be in touch with entities like BLM and the Utes as well as smaller organizations like the Ute museum of Montrose, Colorado, to achieve the lofty goals we set for ourselves at the beginning of the internship. These interactions taught me a lot about organizational communication and goal setting.</a:t>
            </a:r>
          </a:p>
          <a:p>
            <a:endParaRPr lang="en-US" sz="3600" dirty="0">
              <a:latin typeface="Franklin Gothic Book" charset="0"/>
              <a:ea typeface="Franklin Gothic Book" charset="0"/>
              <a:cs typeface="Franklin Gothic Book" charset="0"/>
            </a:endParaRPr>
          </a:p>
          <a:p>
            <a:r>
              <a:rPr lang="en-US" sz="3600" dirty="0">
                <a:latin typeface="Franklin Gothic Book" charset="0"/>
                <a:ea typeface="Franklin Gothic Book" charset="0"/>
                <a:cs typeface="Franklin Gothic Book" charset="0"/>
              </a:rPr>
              <a:t>Learning about the Utes history in Colorado and their wisdom of our native plant species was a humbling experience. They achieved so much before the advent of information access and their knowledge of this land is still applicable. The information they’ve shared on various plants and plant communities in Colorado has brought my closer to my state in many ways.</a:t>
            </a:r>
          </a:p>
          <a:p>
            <a:endParaRPr lang="en-US" sz="3600" dirty="0">
              <a:latin typeface="Franklin Gothic Book" charset="0"/>
              <a:ea typeface="Franklin Gothic Book" charset="0"/>
              <a:cs typeface="Franklin Gothic Book" charset="0"/>
            </a:endParaRPr>
          </a:p>
          <a:p>
            <a:r>
              <a:rPr lang="en-US" sz="3600" dirty="0">
                <a:latin typeface="Franklin Gothic Book" charset="0"/>
                <a:ea typeface="Franklin Gothic Book" charset="0"/>
                <a:cs typeface="Franklin Gothic Book" charset="0"/>
              </a:rPr>
              <a:t>Our desire to increase visitation taught me a lot about branding, building community interest, and constructing a cohesive and meaningful experience. Through a variety of projects, I developed important communication skills that will aid me in developing visitation strategies for potential employers.</a:t>
            </a:r>
          </a:p>
        </p:txBody>
      </p:sp>
      <p:sp>
        <p:nvSpPr>
          <p:cNvPr id="22" name="TextBox 21"/>
          <p:cNvSpPr txBox="1"/>
          <p:nvPr/>
        </p:nvSpPr>
        <p:spPr>
          <a:xfrm>
            <a:off x="34442400" y="24545248"/>
            <a:ext cx="15849600" cy="5632311"/>
          </a:xfrm>
          <a:prstGeom prst="rect">
            <a:avLst/>
          </a:prstGeom>
          <a:noFill/>
        </p:spPr>
        <p:txBody>
          <a:bodyPr wrap="square" rtlCol="0">
            <a:spAutoFit/>
          </a:bodyPr>
          <a:lstStyle/>
          <a:p>
            <a:r>
              <a:rPr lang="en-US" sz="3600" dirty="0">
                <a:latin typeface="Franklin Gothic Book" charset="0"/>
                <a:ea typeface="Franklin Gothic Book" charset="0"/>
                <a:cs typeface="Franklin Gothic Book" charset="0"/>
              </a:rPr>
              <a:t>With the current pandemic, it was almost impossible to see if any of our work had paid off as the garden was still not open for tours. When the world begins to normalize, we need to distribute our brochures to the community and ensure our website is easily found through google search. Contact with various schools to arrange tours would also be a good litmus test for the tour we designed. Arranging community events at the garden, including dinners and tours, would also help bring people in. These events would familiarize local populations with the plants in our garden and help them better connect with the native plant communities around them. I feel as though this is just the beginning for the Ute garden and it could soon become a staple of the Grand Junction community.</a:t>
            </a:r>
          </a:p>
        </p:txBody>
      </p:sp>
      <p:sp>
        <p:nvSpPr>
          <p:cNvPr id="36" name="Rectangle 35"/>
          <p:cNvSpPr/>
          <p:nvPr/>
        </p:nvSpPr>
        <p:spPr>
          <a:xfrm>
            <a:off x="914400" y="16764000"/>
            <a:ext cx="15849600" cy="1156855"/>
          </a:xfrm>
          <a:prstGeom prst="rect">
            <a:avLst/>
          </a:prstGeom>
          <a:solidFill>
            <a:schemeClr val="tx2"/>
          </a:solidFill>
          <a:ln>
            <a:noFill/>
          </a:ln>
        </p:spPr>
        <p:style>
          <a:lnRef idx="2">
            <a:schemeClr val="accent3"/>
          </a:lnRef>
          <a:fillRef idx="1">
            <a:schemeClr val="lt1"/>
          </a:fillRef>
          <a:effectRef idx="0">
            <a:schemeClr val="accent3"/>
          </a:effectRef>
          <a:fontRef idx="minor">
            <a:schemeClr val="dk1"/>
          </a:fontRef>
        </p:style>
        <p:txBody>
          <a:bodyPr lIns="365760" tIns="0" rIns="365760" bIns="0" rtlCol="0" anchor="ctr" anchorCtr="0"/>
          <a:lstStyle/>
          <a:p>
            <a:r>
              <a:rPr lang="en-US" sz="5400" spc="300" dirty="0">
                <a:solidFill>
                  <a:srgbClr val="FFFFFF"/>
                </a:solidFill>
                <a:latin typeface="Franklin Gothic Medium"/>
                <a:cs typeface="Franklin Gothic Medium"/>
              </a:rPr>
              <a:t>INTERNSHIP GOALS</a:t>
            </a:r>
            <a:endParaRPr lang="en-US" dirty="0"/>
          </a:p>
        </p:txBody>
      </p:sp>
      <p:sp>
        <p:nvSpPr>
          <p:cNvPr id="37" name="Rectangle 36"/>
          <p:cNvSpPr/>
          <p:nvPr/>
        </p:nvSpPr>
        <p:spPr>
          <a:xfrm>
            <a:off x="914400" y="22712524"/>
            <a:ext cx="15849600" cy="1156855"/>
          </a:xfrm>
          <a:prstGeom prst="rect">
            <a:avLst/>
          </a:prstGeom>
          <a:solidFill>
            <a:schemeClr val="tx2"/>
          </a:solidFill>
          <a:ln>
            <a:noFill/>
          </a:ln>
        </p:spPr>
        <p:style>
          <a:lnRef idx="2">
            <a:schemeClr val="accent3"/>
          </a:lnRef>
          <a:fillRef idx="1">
            <a:schemeClr val="lt1"/>
          </a:fillRef>
          <a:effectRef idx="0">
            <a:schemeClr val="accent3"/>
          </a:effectRef>
          <a:fontRef idx="minor">
            <a:schemeClr val="dk1"/>
          </a:fontRef>
        </p:style>
        <p:txBody>
          <a:bodyPr lIns="365760" tIns="0" rIns="365760" bIns="0" rtlCol="0" anchor="ctr" anchorCtr="0"/>
          <a:lstStyle/>
          <a:p>
            <a:r>
              <a:rPr lang="en-US" sz="5400" spc="300" dirty="0">
                <a:solidFill>
                  <a:srgbClr val="FFFFFF"/>
                </a:solidFill>
                <a:latin typeface="Franklin Gothic Medium"/>
              </a:rPr>
              <a:t>EDUCATIONAL APPLICATIONS</a:t>
            </a:r>
            <a:endParaRPr lang="en-US" dirty="0"/>
          </a:p>
        </p:txBody>
      </p:sp>
      <p:sp>
        <p:nvSpPr>
          <p:cNvPr id="39" name="TextBox 38"/>
          <p:cNvSpPr txBox="1"/>
          <p:nvPr/>
        </p:nvSpPr>
        <p:spPr>
          <a:xfrm>
            <a:off x="914400" y="24547991"/>
            <a:ext cx="15849600" cy="5078313"/>
          </a:xfrm>
          <a:prstGeom prst="rect">
            <a:avLst/>
          </a:prstGeom>
          <a:noFill/>
        </p:spPr>
        <p:txBody>
          <a:bodyPr wrap="square" rtlCol="0">
            <a:spAutoFit/>
          </a:bodyPr>
          <a:lstStyle/>
          <a:p>
            <a:r>
              <a:rPr lang="en-US" sz="3600" dirty="0">
                <a:latin typeface="Franklin Gothic Book" charset="0"/>
                <a:ea typeface="Franklin Gothic Book" charset="0"/>
                <a:cs typeface="Franklin Gothic Book" charset="0"/>
              </a:rPr>
              <a:t>As a horticulture therapy student, this internship offered me an opportunity to strengthen many of the skills used in the day to day world of horticulture. We did a good bit of garden work as well as brand development for our garden; an important skill to bring visitors to a site. I learned a lot about daily care of a garden including pruning, weeding, drip line upkeep, and planting.</a:t>
            </a:r>
          </a:p>
          <a:p>
            <a:endParaRPr lang="en-US" sz="3600" dirty="0">
              <a:latin typeface="Franklin Gothic Book" charset="0"/>
              <a:ea typeface="Franklin Gothic Book" charset="0"/>
              <a:cs typeface="Franklin Gothic Book" charset="0"/>
            </a:endParaRPr>
          </a:p>
          <a:p>
            <a:r>
              <a:rPr lang="en-US" sz="3600" dirty="0">
                <a:latin typeface="Franklin Gothic Book" charset="0"/>
                <a:ea typeface="Franklin Gothic Book" charset="0"/>
                <a:cs typeface="Franklin Gothic Book" charset="0"/>
              </a:rPr>
              <a:t>One of my favorite results is that I developed a great knowledge of plants that grow in Colorado and the ways in which people could use them. This will be an essential skill working for any garden in Colorado. </a:t>
            </a:r>
          </a:p>
        </p:txBody>
      </p:sp>
      <p:sp>
        <p:nvSpPr>
          <p:cNvPr id="17" name="Title 16"/>
          <p:cNvSpPr>
            <a:spLocks noGrp="1"/>
          </p:cNvSpPr>
          <p:nvPr>
            <p:ph type="title"/>
          </p:nvPr>
        </p:nvSpPr>
        <p:spPr>
          <a:xfrm>
            <a:off x="17678400" y="941039"/>
            <a:ext cx="15891150" cy="2239183"/>
          </a:xfrm>
        </p:spPr>
        <p:txBody>
          <a:bodyPr>
            <a:normAutofit fontScale="90000"/>
          </a:bodyPr>
          <a:lstStyle/>
          <a:p>
            <a:pPr algn="ctr"/>
            <a:r>
              <a:rPr lang="en-US" dirty="0"/>
              <a:t>Ute Learning Garden</a:t>
            </a:r>
            <a:br>
              <a:rPr lang="en-US" dirty="0"/>
            </a:br>
            <a:r>
              <a:rPr lang="en-US" dirty="0"/>
              <a:t>Grand Junction, Mesa County</a:t>
            </a:r>
          </a:p>
        </p:txBody>
      </p:sp>
      <p:sp>
        <p:nvSpPr>
          <p:cNvPr id="23" name="Rectangle 22">
            <a:extLst>
              <a:ext uri="{FF2B5EF4-FFF2-40B4-BE49-F238E27FC236}">
                <a16:creationId xmlns:a16="http://schemas.microsoft.com/office/drawing/2014/main" id="{276F0883-4F97-C94E-82FB-ACF41A7B041D}"/>
              </a:ext>
            </a:extLst>
          </p:cNvPr>
          <p:cNvSpPr/>
          <p:nvPr/>
        </p:nvSpPr>
        <p:spPr>
          <a:xfrm>
            <a:off x="40697668" y="30928102"/>
            <a:ext cx="7649851" cy="830997"/>
          </a:xfrm>
          <a:prstGeom prst="rect">
            <a:avLst/>
          </a:prstGeom>
        </p:spPr>
        <p:txBody>
          <a:bodyPr wrap="none">
            <a:spAutoFit/>
          </a:bodyPr>
          <a:lstStyle/>
          <a:p>
            <a:pPr algn="ctr"/>
            <a:r>
              <a:rPr lang="en-US" sz="4800" spc="300" dirty="0">
                <a:solidFill>
                  <a:srgbClr val="FFFFFF"/>
                </a:solidFill>
                <a:latin typeface="+mn-lt"/>
                <a:cs typeface="Franklin Gothic Medium"/>
              </a:rPr>
              <a:t>Colorado State University</a:t>
            </a:r>
            <a:endParaRPr lang="en-US" sz="4800" dirty="0">
              <a:latin typeface="+mn-lt"/>
            </a:endParaRPr>
          </a:p>
        </p:txBody>
      </p:sp>
      <p:pic>
        <p:nvPicPr>
          <p:cNvPr id="7" name="Picture 6" descr="A close up of a flower&#10;&#10;Description automatically generated">
            <a:extLst>
              <a:ext uri="{FF2B5EF4-FFF2-40B4-BE49-F238E27FC236}">
                <a16:creationId xmlns:a16="http://schemas.microsoft.com/office/drawing/2014/main" id="{EF6512A7-5907-48FA-B3BF-61D16A85F9D5}"/>
              </a:ext>
            </a:extLst>
          </p:cNvPr>
          <p:cNvPicPr>
            <a:picLocks noChangeAspect="1"/>
          </p:cNvPicPr>
          <p:nvPr/>
        </p:nvPicPr>
        <p:blipFill>
          <a:blip r:embed="rId3"/>
          <a:stretch>
            <a:fillRect/>
          </a:stretch>
        </p:blipFill>
        <p:spPr>
          <a:xfrm>
            <a:off x="17653201" y="24390499"/>
            <a:ext cx="7371735" cy="5694665"/>
          </a:xfrm>
          <a:prstGeom prst="rect">
            <a:avLst/>
          </a:prstGeom>
        </p:spPr>
      </p:pic>
      <p:pic>
        <p:nvPicPr>
          <p:cNvPr id="9" name="Picture 8" descr="Timeline&#10;&#10;Description automatically generated">
            <a:extLst>
              <a:ext uri="{FF2B5EF4-FFF2-40B4-BE49-F238E27FC236}">
                <a16:creationId xmlns:a16="http://schemas.microsoft.com/office/drawing/2014/main" id="{FBC0EA91-5D0C-417B-A25F-36A17E2F75A9}"/>
              </a:ext>
            </a:extLst>
          </p:cNvPr>
          <p:cNvPicPr>
            <a:picLocks noChangeAspect="1"/>
          </p:cNvPicPr>
          <p:nvPr/>
        </p:nvPicPr>
        <p:blipFill>
          <a:blip r:embed="rId4"/>
          <a:stretch>
            <a:fillRect/>
          </a:stretch>
        </p:blipFill>
        <p:spPr>
          <a:xfrm>
            <a:off x="25914137" y="24394740"/>
            <a:ext cx="7371735" cy="5694665"/>
          </a:xfrm>
          <a:prstGeom prst="rect">
            <a:avLst/>
          </a:prstGeom>
        </p:spPr>
      </p:pic>
      <p:pic>
        <p:nvPicPr>
          <p:cNvPr id="24" name="Picture 23" descr="A group of people standing next to a tree&#10;&#10;Description automatically generated">
            <a:extLst>
              <a:ext uri="{FF2B5EF4-FFF2-40B4-BE49-F238E27FC236}">
                <a16:creationId xmlns:a16="http://schemas.microsoft.com/office/drawing/2014/main" id="{6102028F-FEA4-4A6A-80BC-6B83FB4E41B1}"/>
              </a:ext>
            </a:extLst>
          </p:cNvPr>
          <p:cNvPicPr>
            <a:picLocks noChangeAspect="1"/>
          </p:cNvPicPr>
          <p:nvPr/>
        </p:nvPicPr>
        <p:blipFill>
          <a:blip r:embed="rId5"/>
          <a:stretch>
            <a:fillRect/>
          </a:stretch>
        </p:blipFill>
        <p:spPr>
          <a:xfrm>
            <a:off x="43452288" y="18255519"/>
            <a:ext cx="6255283" cy="4308418"/>
          </a:xfrm>
          <a:prstGeom prst="rect">
            <a:avLst/>
          </a:prstGeom>
        </p:spPr>
      </p:pic>
      <p:pic>
        <p:nvPicPr>
          <p:cNvPr id="28" name="Picture 27">
            <a:extLst>
              <a:ext uri="{FF2B5EF4-FFF2-40B4-BE49-F238E27FC236}">
                <a16:creationId xmlns:a16="http://schemas.microsoft.com/office/drawing/2014/main" id="{B71E0786-86B9-48F1-9761-9E239E454473}"/>
              </a:ext>
            </a:extLst>
          </p:cNvPr>
          <p:cNvPicPr>
            <a:picLocks noChangeAspect="1"/>
          </p:cNvPicPr>
          <p:nvPr/>
        </p:nvPicPr>
        <p:blipFill>
          <a:blip r:embed="rId6"/>
          <a:stretch>
            <a:fillRect/>
          </a:stretch>
        </p:blipFill>
        <p:spPr>
          <a:xfrm>
            <a:off x="35244515" y="18303398"/>
            <a:ext cx="6255283" cy="4361246"/>
          </a:xfrm>
          <a:prstGeom prst="rect">
            <a:avLst/>
          </a:prstGeom>
        </p:spPr>
      </p:pic>
    </p:spTree>
    <p:extLst>
      <p:ext uri="{BB962C8B-B14F-4D97-AF65-F5344CB8AC3E}">
        <p14:creationId xmlns:p14="http://schemas.microsoft.com/office/powerpoint/2010/main" val="203225136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theme/theme1.xml><?xml version="1.0" encoding="utf-8"?>
<a:theme xmlns:a="http://schemas.openxmlformats.org/drawingml/2006/main" name="Office Theme">
  <a:themeElements>
    <a:clrScheme name="CSU_CHHS-2017">
      <a:dk1>
        <a:srgbClr val="404140"/>
      </a:dk1>
      <a:lt1>
        <a:srgbClr val="FFFFFF"/>
      </a:lt1>
      <a:dk2>
        <a:srgbClr val="1E4D2B"/>
      </a:dk2>
      <a:lt2>
        <a:srgbClr val="C8C371"/>
      </a:lt2>
      <a:accent1>
        <a:srgbClr val="D0DB42"/>
      </a:accent1>
      <a:accent2>
        <a:srgbClr val="AA482E"/>
      </a:accent2>
      <a:accent3>
        <a:srgbClr val="85BAAF"/>
      </a:accent3>
      <a:accent4>
        <a:srgbClr val="003E46"/>
      </a:accent4>
      <a:accent5>
        <a:srgbClr val="E1963E"/>
      </a:accent5>
      <a:accent6>
        <a:srgbClr val="FFFFFF"/>
      </a:accent6>
      <a:hlink>
        <a:srgbClr val="3246A4"/>
      </a:hlink>
      <a:folHlink>
        <a:srgbClr val="6B156C"/>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esearchPoster-Template.pot [Compatibility Mode]" id="{8C1A2E6C-4673-4A42-8AE6-4F35A07795B7}" vid="{61F94223-71D5-48BC-B472-2E0AAE36FD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1490</TotalTime>
  <Words>1199</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Franklin Gothic Book</vt:lpstr>
      <vt:lpstr>Franklin Gothic Medium</vt:lpstr>
      <vt:lpstr>Office Theme</vt:lpstr>
      <vt:lpstr>Ute Learning Garden Grand Junction, Mesa County</vt:lpstr>
    </vt:vector>
  </TitlesOfParts>
  <Company>Colorado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College of Agricultural Sciences Research Poster Template</dc:subject>
  <dc:creator>Ed.Peyronnin@ColoState.EDU</dc:creator>
  <cp:lastModifiedBy>belluam066@gmail.com</cp:lastModifiedBy>
  <cp:revision>147</cp:revision>
  <dcterms:created xsi:type="dcterms:W3CDTF">2015-06-30T23:05:53Z</dcterms:created>
  <dcterms:modified xsi:type="dcterms:W3CDTF">2020-10-06T18:32:53Z</dcterms:modified>
</cp:coreProperties>
</file>